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8" r:id="rId2"/>
    <p:sldId id="260" r:id="rId3"/>
    <p:sldId id="261" r:id="rId4"/>
    <p:sldId id="262" r:id="rId5"/>
    <p:sldId id="263" r:id="rId6"/>
    <p:sldId id="270" r:id="rId7"/>
    <p:sldId id="271" r:id="rId8"/>
    <p:sldId id="272" r:id="rId9"/>
    <p:sldId id="264" r:id="rId10"/>
    <p:sldId id="265" r:id="rId11"/>
    <p:sldId id="266" r:id="rId12"/>
    <p:sldId id="268" r:id="rId13"/>
    <p:sldId id="273" r:id="rId14"/>
    <p:sldId id="269" r:id="rId15"/>
    <p:sldId id="274" r:id="rId16"/>
    <p:sldId id="275" r:id="rId17"/>
    <p:sldId id="276" r:id="rId18"/>
    <p:sldId id="277" r:id="rId19"/>
    <p:sldId id="278" r:id="rId20"/>
    <p:sldId id="279" r:id="rId21"/>
    <p:sldId id="280" r:id="rId22"/>
    <p:sldId id="281" r:id="rId23"/>
    <p:sldId id="282" r:id="rId24"/>
    <p:sldId id="283" r:id="rId25"/>
    <p:sldId id="285" r:id="rId26"/>
    <p:sldId id="286" r:id="rId27"/>
    <p:sldId id="284"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1" d="100"/>
          <a:sy n="111" d="100"/>
        </p:scale>
        <p:origin x="480" y="10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Visualize distribution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Value count</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Summary of the central tendency, dispersion and shape of a dataset’s distribution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Histogram and density estimation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23A0DE4A-FE92-496E-B335-3433CEFB74E9}">
      <dgm:prSet phldrT="[Text]"/>
      <dgm:spPr/>
      <dgm:t>
        <a:bodyPr/>
        <a:lstStyle/>
        <a:p>
          <a:r>
            <a:rPr lang="en-US" dirty="0"/>
            <a:t>Finding the null rate in each feature contains null</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Feature removing</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E4860B72-EC9B-44C4-9454-A53D42A5EF2A}">
      <dgm:prSet phldrT="[Text]"/>
      <dgm:spPr/>
      <dgm:t>
        <a:bodyPr/>
        <a:lstStyle/>
        <a:p>
          <a:r>
            <a:rPr lang="en-US" dirty="0"/>
            <a:t>More than 50% nulls</a:t>
          </a:r>
        </a:p>
      </dgm:t>
    </dgm:pt>
    <dgm:pt modelId="{8963D22E-DCC1-426D-87AA-377A5BEDD639}" type="parTrans" cxnId="{6A57A00E-E7AC-48F8-9825-5161E9BEA839}">
      <dgm:prSet/>
      <dgm:spPr/>
      <dgm:t>
        <a:bodyPr/>
        <a:lstStyle/>
        <a:p>
          <a:endParaRPr lang="en-IL"/>
        </a:p>
      </dgm:t>
    </dgm:pt>
    <dgm:pt modelId="{B407607A-1CF4-4889-B2BB-B29CF866C9B1}" type="sibTrans" cxnId="{6A57A00E-E7AC-48F8-9825-5161E9BEA839}">
      <dgm:prSet/>
      <dgm:spPr/>
      <dgm:t>
        <a:bodyPr/>
        <a:lstStyle/>
        <a:p>
          <a:endParaRPr lang="en-IL"/>
        </a:p>
      </dgm:t>
    </dgm:pt>
    <dgm:pt modelId="{0142D8F9-77A1-4010-A793-9771252FAB90}">
      <dgm:prSet phldrT="[Text]"/>
      <dgm:spPr/>
      <dgm:t>
        <a:bodyPr/>
        <a:lstStyle/>
        <a:p>
          <a:r>
            <a:rPr lang="en-US" dirty="0"/>
            <a:t>More than 50% zeros</a:t>
          </a:r>
        </a:p>
      </dgm:t>
    </dgm:pt>
    <dgm:pt modelId="{EB577C56-4B29-4893-9E2E-8FAB48791DD1}" type="parTrans" cxnId="{41425317-7E3C-4FCF-A78C-D05843408B80}">
      <dgm:prSet/>
      <dgm:spPr/>
      <dgm:t>
        <a:bodyPr/>
        <a:lstStyle/>
        <a:p>
          <a:endParaRPr lang="en-IL"/>
        </a:p>
      </dgm:t>
    </dgm:pt>
    <dgm:pt modelId="{B6ECD59D-1FD6-4047-8F17-6A5051B13C7C}" type="sibTrans" cxnId="{41425317-7E3C-4FCF-A78C-D05843408B80}">
      <dgm:prSet/>
      <dgm:spPr/>
      <dgm:t>
        <a:bodyPr/>
        <a:lstStyle/>
        <a:p>
          <a:endParaRPr lang="en-IL"/>
        </a:p>
      </dgm:t>
    </dgm:pt>
    <dgm:pt modelId="{3093D7D9-A81E-4137-82C2-ACA7FF5B7650}">
      <dgm:prSet phldrT="[Text]"/>
      <dgm:spPr/>
      <dgm:t>
        <a:bodyPr/>
        <a:lstStyle/>
        <a:p>
          <a:r>
            <a:rPr lang="en-US" dirty="0"/>
            <a:t>Feature filling</a:t>
          </a:r>
        </a:p>
      </dgm:t>
    </dgm:pt>
    <dgm:pt modelId="{7DF8CD92-67D4-4F5B-BDA0-8CDE53FE65B1}" type="parTrans" cxnId="{258F337B-8CDB-482E-921F-91DA2463FEC8}">
      <dgm:prSet/>
      <dgm:spPr/>
      <dgm:t>
        <a:bodyPr/>
        <a:lstStyle/>
        <a:p>
          <a:endParaRPr lang="en-IL"/>
        </a:p>
      </dgm:t>
    </dgm:pt>
    <dgm:pt modelId="{7833E15D-46C1-4BA1-BFCC-8AB4EDD916B2}" type="sibTrans" cxnId="{258F337B-8CDB-482E-921F-91DA2463FEC8}">
      <dgm:prSet/>
      <dgm:spPr/>
      <dgm:t>
        <a:bodyPr/>
        <a:lstStyle/>
        <a:p>
          <a:endParaRPr lang="en-IL"/>
        </a:p>
      </dgm:t>
    </dgm:pt>
    <dgm:pt modelId="{D6BDCE2A-E906-4AEA-975A-B33AC5DB1FAF}">
      <dgm:prSet phldrT="[Text]"/>
      <dgm:spPr/>
      <dgm:t>
        <a:bodyPr/>
        <a:lstStyle/>
        <a:p>
          <a:r>
            <a:rPr lang="en-US" dirty="0"/>
            <a:t>The density estimation like normal – we filled with the median because it is noise insensitive</a:t>
          </a:r>
        </a:p>
      </dgm:t>
    </dgm:pt>
    <dgm:pt modelId="{EE70620E-D2DF-4AA8-AD5B-3BA202FA6787}" type="parTrans" cxnId="{DFA1B48D-AAAE-4EA8-AB25-11A384BB7A0B}">
      <dgm:prSet/>
      <dgm:spPr/>
      <dgm:t>
        <a:bodyPr/>
        <a:lstStyle/>
        <a:p>
          <a:endParaRPr lang="en-IL"/>
        </a:p>
      </dgm:t>
    </dgm:pt>
    <dgm:pt modelId="{9D281F9B-539D-417A-8977-4B1E8DAC9BA5}" type="sibTrans" cxnId="{DFA1B48D-AAAE-4EA8-AB25-11A384BB7A0B}">
      <dgm:prSet/>
      <dgm:spPr/>
      <dgm:t>
        <a:bodyPr/>
        <a:lstStyle/>
        <a:p>
          <a:endParaRPr lang="en-IL"/>
        </a:p>
      </dgm:t>
    </dgm:pt>
    <dgm:pt modelId="{22B02D0B-05C0-480F-8508-B7B9B66F4708}">
      <dgm:prSet phldrT="[Text]"/>
      <dgm:spPr/>
      <dgm:t>
        <a:bodyPr/>
        <a:lstStyle/>
        <a:p>
          <a:r>
            <a:rPr lang="en-US" dirty="0"/>
            <a:t>Fill the previous values for non normal like density estimation </a:t>
          </a:r>
        </a:p>
      </dgm:t>
    </dgm:pt>
    <dgm:pt modelId="{E872C019-9B3B-4D6A-BDBA-E6590C5514DD}" type="parTrans" cxnId="{5FD18283-AA79-4F00-85C7-54203E8C38E6}">
      <dgm:prSet/>
      <dgm:spPr/>
      <dgm:t>
        <a:bodyPr/>
        <a:lstStyle/>
        <a:p>
          <a:endParaRPr lang="en-IL"/>
        </a:p>
      </dgm:t>
    </dgm:pt>
    <dgm:pt modelId="{5832B8A6-9CC1-4D35-B726-225864621729}" type="sibTrans" cxnId="{5FD18283-AA79-4F00-85C7-54203E8C38E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custLinFactNeighborX="-1359" custLinFactNeighborY="11999">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4">
        <dgm:presLayoutVars>
          <dgm:bulletEnabled val="1"/>
        </dgm:presLayoutVars>
      </dgm:prSet>
      <dgm:spPr/>
    </dgm:pt>
    <dgm:pt modelId="{2B55BA6D-C9EE-46EE-8760-F40801683636}" type="pres">
      <dgm:prSet presAssocID="{D5857544-E1D8-4850-8867-D5306774C4B9}" presName="sibTrans" presStyleCnt="0"/>
      <dgm:spPr/>
    </dgm:pt>
    <dgm:pt modelId="{F1FA2F9F-DBC7-45C8-9BAA-4B9396C998A7}" type="pres">
      <dgm:prSet presAssocID="{3093D7D9-A81E-4137-82C2-ACA7FF5B7650}"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6A57A00E-E7AC-48F8-9825-5161E9BEA839}" srcId="{FA36BB68-4882-4499-B619-D7C5CC92019B}" destId="{E4860B72-EC9B-44C4-9454-A53D42A5EF2A}" srcOrd="0" destOrd="0" parTransId="{8963D22E-DCC1-426D-87AA-377A5BEDD639}" sibTransId="{B407607A-1CF4-4889-B2BB-B29CF866C9B1}"/>
    <dgm:cxn modelId="{41425317-7E3C-4FCF-A78C-D05843408B80}" srcId="{FA36BB68-4882-4499-B619-D7C5CC92019B}" destId="{0142D8F9-77A1-4010-A793-9771252FAB90}" srcOrd="1" destOrd="0" parTransId="{EB577C56-4B29-4893-9E2E-8FAB48791DD1}" sibTransId="{B6ECD59D-1FD6-4047-8F17-6A5051B13C7C}"/>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258F337B-8CDB-482E-921F-91DA2463FEC8}" srcId="{CF9055CF-8DEB-4A02-949A-DE72B6AC5D37}" destId="{3093D7D9-A81E-4137-82C2-ACA7FF5B7650}" srcOrd="3" destOrd="0" parTransId="{7DF8CD92-67D4-4F5B-BDA0-8CDE53FE65B1}" sibTransId="{7833E15D-46C1-4BA1-BFCC-8AB4EDD916B2}"/>
    <dgm:cxn modelId="{9CB4B27D-95A7-458D-A9CA-7754788DD095}" type="presOf" srcId="{62831651-7C26-466C-BAA4-31EA8D14E47A}" destId="{DAD9059A-916A-4916-A2A8-B42491568DD3}" srcOrd="0" destOrd="2" presId="urn:microsoft.com/office/officeart/2005/8/layout/hList6"/>
    <dgm:cxn modelId="{1B77DC80-90D4-464E-976B-5703752E9242}" type="presOf" srcId="{0142D8F9-77A1-4010-A793-9771252FAB90}" destId="{C810369A-4F28-4CCC-8CCF-7A5B77C912C9}" srcOrd="0" destOrd="2" presId="urn:microsoft.com/office/officeart/2005/8/layout/hList6"/>
    <dgm:cxn modelId="{5FD18283-AA79-4F00-85C7-54203E8C38E6}" srcId="{3093D7D9-A81E-4137-82C2-ACA7FF5B7650}" destId="{22B02D0B-05C0-480F-8508-B7B9B66F4708}" srcOrd="1" destOrd="0" parTransId="{E872C019-9B3B-4D6A-BDBA-E6590C5514DD}" sibTransId="{5832B8A6-9CC1-4D35-B726-225864621729}"/>
    <dgm:cxn modelId="{8EF8FA89-3A81-491C-A629-E388F063FAEE}" type="presOf" srcId="{D6BDCE2A-E906-4AEA-975A-B33AC5DB1FAF}" destId="{F1FA2F9F-DBC7-45C8-9BAA-4B9396C998A7}" srcOrd="0" destOrd="1" presId="urn:microsoft.com/office/officeart/2005/8/layout/hList6"/>
    <dgm:cxn modelId="{DFA1B48D-AAAE-4EA8-AB25-11A384BB7A0B}" srcId="{3093D7D9-A81E-4137-82C2-ACA7FF5B7650}" destId="{D6BDCE2A-E906-4AEA-975A-B33AC5DB1FAF}" srcOrd="0" destOrd="0" parTransId="{EE70620E-D2DF-4AA8-AD5B-3BA202FA6787}" sibTransId="{9D281F9B-539D-417A-8977-4B1E8DAC9BA5}"/>
    <dgm:cxn modelId="{67A03D8F-F327-4A9F-ABBC-1EB67EFD1ECB}" srcId="{082E8A29-955A-4C7C-A174-3E9DCD4DC89B}" destId="{23A0DE4A-FE92-496E-B335-3433CEFB74E9}" srcOrd="0" destOrd="0" parTransId="{68935D38-FEDC-4CD3-8002-43CB3944BEAF}" sibTransId="{55DF926D-029A-4E18-95C4-77A5A37CAE40}"/>
    <dgm:cxn modelId="{98C7B89F-CF98-4E01-A735-5DB72411CC51}" type="presOf" srcId="{22B02D0B-05C0-480F-8508-B7B9B66F4708}" destId="{F1FA2F9F-DBC7-45C8-9BAA-4B9396C998A7}" srcOrd="0" destOrd="2" presId="urn:microsoft.com/office/officeart/2005/8/layout/hList6"/>
    <dgm:cxn modelId="{C06DA1C3-D38F-43B1-B24E-E80592CC29EC}" type="presOf" srcId="{23A0DE4A-FE92-496E-B335-3433CEFB74E9}" destId="{98302F07-D6A9-46A5-9807-EBF6C9F5B2DD}" srcOrd="0" destOrd="1" presId="urn:microsoft.com/office/officeart/2005/8/layout/hList6"/>
    <dgm:cxn modelId="{FAC019C4-25EB-4605-8251-DF58C2E57A78}" type="presOf" srcId="{E4860B72-EC9B-44C4-9454-A53D42A5EF2A}" destId="{C810369A-4F28-4CCC-8CCF-7A5B77C912C9}" srcOrd="0" destOrd="1" presId="urn:microsoft.com/office/officeart/2005/8/layout/hList6"/>
    <dgm:cxn modelId="{3B61EEC7-D64C-49BB-A0B1-A1A9FD9385F3}" type="presOf" srcId="{3093D7D9-A81E-4137-82C2-ACA7FF5B7650}" destId="{F1FA2F9F-DBC7-45C8-9BAA-4B9396C998A7}" srcOrd="0" destOrd="0"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 modelId="{7C5F26DD-6D4B-489F-94D1-A3BC7AFA8155}" type="presParOf" srcId="{6F1872F4-A030-4D64-A17C-72EA1ABBD62E}" destId="{2B55BA6D-C9EE-46EE-8760-F40801683636}" srcOrd="5" destOrd="0" presId="urn:microsoft.com/office/officeart/2005/8/layout/hList6"/>
    <dgm:cxn modelId="{9225034A-E1D9-40F7-82AC-6C12F2278FEE}" type="presParOf" srcId="{6F1872F4-A030-4D64-A17C-72EA1ABBD62E}" destId="{F1FA2F9F-DBC7-45C8-9BAA-4B9396C998A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Look for numerical discrete mapping</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Looking for features that have the same information but in numerical form</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23A0DE4A-FE92-496E-B335-3433CEFB74E9}">
      <dgm:prSet phldrT="[Text]"/>
      <dgm:spPr/>
      <dgm:t>
        <a:bodyPr/>
        <a:lstStyle/>
        <a:p>
          <a:r>
            <a:rPr lang="en-US" dirty="0"/>
            <a:t>Finding the string contain features</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Convert to numerical</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8B7CD10D-2DCD-404C-9081-89D90178993C}">
      <dgm:prSet phldrT="[Text]"/>
      <dgm:spPr/>
      <dgm:t>
        <a:bodyPr/>
        <a:lstStyle/>
        <a:p>
          <a:r>
            <a:rPr lang="en-US" dirty="0"/>
            <a:t>Understand what are the feature unique values.</a:t>
          </a:r>
        </a:p>
      </dgm:t>
    </dgm:pt>
    <dgm:pt modelId="{B66E9688-09CC-4DA5-9DF2-BB4F913499E2}" type="parTrans" cxnId="{50B250F1-2BB9-457B-88FD-867EE4028A35}">
      <dgm:prSet/>
      <dgm:spPr/>
      <dgm:t>
        <a:bodyPr/>
        <a:lstStyle/>
        <a:p>
          <a:endParaRPr lang="en-IL"/>
        </a:p>
      </dgm:t>
    </dgm:pt>
    <dgm:pt modelId="{CBA4E012-981E-4075-A227-98CE65DFC145}" type="sibTrans" cxnId="{50B250F1-2BB9-457B-88FD-867EE4028A35}">
      <dgm:prSet/>
      <dgm:spPr/>
      <dgm:t>
        <a:bodyPr/>
        <a:lstStyle/>
        <a:p>
          <a:endParaRPr lang="en-IL"/>
        </a:p>
      </dgm:t>
    </dgm:pt>
    <dgm:pt modelId="{C29F113D-84A8-4C0B-A7CE-57268DF31105}">
      <dgm:prSet phldrT="[Text]"/>
      <dgm:spPr/>
      <dgm:t>
        <a:bodyPr/>
        <a:lstStyle/>
        <a:p>
          <a:r>
            <a:rPr lang="en-US" dirty="0"/>
            <a:t>Binary features will map into {0,1}</a:t>
          </a:r>
        </a:p>
      </dgm:t>
    </dgm:pt>
    <dgm:pt modelId="{15881557-9D57-4A8F-B875-414F03496B6C}" type="parTrans" cxnId="{5A3F678E-6749-415B-9B0F-E0002AFE4DEF}">
      <dgm:prSet/>
      <dgm:spPr/>
      <dgm:t>
        <a:bodyPr/>
        <a:lstStyle/>
        <a:p>
          <a:endParaRPr lang="en-IL"/>
        </a:p>
      </dgm:t>
    </dgm:pt>
    <dgm:pt modelId="{D6CC94D6-492E-4214-AE1C-949E8350678A}" type="sibTrans" cxnId="{5A3F678E-6749-415B-9B0F-E0002AFE4DEF}">
      <dgm:prSet/>
      <dgm:spPr/>
      <dgm:t>
        <a:bodyPr/>
        <a:lstStyle/>
        <a:p>
          <a:endParaRPr lang="en-IL"/>
        </a:p>
      </dgm:t>
    </dgm:pt>
    <dgm:pt modelId="{BB1DA60C-AF94-4EF4-9078-867E8D0BDC6A}">
      <dgm:prSet phldrT="[Text]"/>
      <dgm:spPr/>
      <dgm:t>
        <a:bodyPr/>
        <a:lstStyle/>
        <a:p>
          <a:r>
            <a:rPr lang="en-US" dirty="0"/>
            <a:t>Ordered categories will map into discrete numbers from 1 to N groups</a:t>
          </a:r>
        </a:p>
      </dgm:t>
    </dgm:pt>
    <dgm:pt modelId="{6D55B374-54BA-4008-8558-3853862A1D64}" type="parTrans" cxnId="{DC4A4A67-01C7-4DCF-8309-2AAA516CFB56}">
      <dgm:prSet/>
      <dgm:spPr/>
      <dgm:t>
        <a:bodyPr/>
        <a:lstStyle/>
        <a:p>
          <a:endParaRPr lang="en-IL"/>
        </a:p>
      </dgm:t>
    </dgm:pt>
    <dgm:pt modelId="{E4995D12-A450-4D74-8920-F7CDE0B75925}" type="sibTrans" cxnId="{DC4A4A67-01C7-4DCF-8309-2AAA516CFB5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custLinFactNeighborX="-95577" custLinFactNeighborY="-114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DC4A4A67-01C7-4DCF-8309-2AAA516CFB56}" srcId="{FA36BB68-4882-4499-B619-D7C5CC92019B}" destId="{BB1DA60C-AF94-4EF4-9078-867E8D0BDC6A}" srcOrd="2" destOrd="0" parTransId="{6D55B374-54BA-4008-8558-3853862A1D64}" sibTransId="{E4995D12-A450-4D74-8920-F7CDE0B75925}"/>
    <dgm:cxn modelId="{17E73148-9C08-4999-B21E-F3C5A0E3FC0C}" srcId="{CF9055CF-8DEB-4A02-949A-DE72B6AC5D37}" destId="{B6E26FFC-9977-4BBC-BEC7-3D6B63754E52}" srcOrd="1" destOrd="0" parTransId="{5CEFBD89-2F4F-4B51-A98A-0F3C86494166}" sibTransId="{48634C00-2335-4923-9072-EB7482323D9C}"/>
    <dgm:cxn modelId="{089EA56C-E9A7-4FAA-86C5-F7FB11A1C900}" type="presOf" srcId="{C29F113D-84A8-4C0B-A7CE-57268DF31105}" destId="{C810369A-4F28-4CCC-8CCF-7A5B77C912C9}"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562A451-F5D8-4D84-B1C9-523D145485E6}" type="presOf" srcId="{8B7CD10D-2DCD-404C-9081-89D90178993C}" destId="{C810369A-4F28-4CCC-8CCF-7A5B77C912C9}"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A3F678E-6749-415B-9B0F-E0002AFE4DEF}" srcId="{FA36BB68-4882-4499-B619-D7C5CC92019B}" destId="{C29F113D-84A8-4C0B-A7CE-57268DF31105}" srcOrd="1" destOrd="0" parTransId="{15881557-9D57-4A8F-B875-414F03496B6C}" sibTransId="{D6CC94D6-492E-4214-AE1C-949E8350678A}"/>
    <dgm:cxn modelId="{67A03D8F-F327-4A9F-ABBC-1EB67EFD1ECB}" srcId="{082E8A29-955A-4C7C-A174-3E9DCD4DC89B}" destId="{23A0DE4A-FE92-496E-B335-3433CEFB74E9}" srcOrd="0" destOrd="0" parTransId="{68935D38-FEDC-4CD3-8002-43CB3944BEAF}" sibTransId="{55DF926D-029A-4E18-95C4-77A5A37CAE40}"/>
    <dgm:cxn modelId="{C06DA1C3-D38F-43B1-B24E-E80592CC29EC}" type="presOf" srcId="{23A0DE4A-FE92-496E-B335-3433CEFB74E9}" destId="{98302F07-D6A9-46A5-9807-EBF6C9F5B2DD}"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4067AEE6-6791-4E7D-8B84-F9737A825FBE}" type="presOf" srcId="{BB1DA60C-AF94-4EF4-9078-867E8D0BDC6A}" destId="{C810369A-4F28-4CCC-8CCF-7A5B77C912C9}" srcOrd="0" destOrd="3" presId="urn:microsoft.com/office/officeart/2005/8/layout/hList6"/>
    <dgm:cxn modelId="{50B250F1-2BB9-457B-88FD-867EE4028A35}" srcId="{FA36BB68-4882-4499-B619-D7C5CC92019B}" destId="{8B7CD10D-2DCD-404C-9081-89D90178993C}" srcOrd="0" destOrd="0" parTransId="{B66E9688-09CC-4DA5-9DF2-BB4F913499E2}" sibTransId="{CBA4E012-981E-4075-A227-98CE65DFC145}"/>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9214"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Discover features</a:t>
          </a:r>
        </a:p>
        <a:p>
          <a:pPr marL="114300" lvl="1" indent="-114300" algn="l" defTabSz="666750">
            <a:lnSpc>
              <a:spcPct val="90000"/>
            </a:lnSpc>
            <a:spcBef>
              <a:spcPct val="0"/>
            </a:spcBef>
            <a:spcAft>
              <a:spcPct val="15000"/>
            </a:spcAft>
            <a:buChar char="•"/>
          </a:pPr>
          <a:r>
            <a:rPr lang="en-US" sz="1500" kern="1200" dirty="0"/>
            <a:t>Finding the null rate in each feature contains null</a:t>
          </a:r>
        </a:p>
      </dsp:txBody>
      <dsp:txXfrm rot="5400000">
        <a:off x="1" y="603917"/>
        <a:ext cx="2861160" cy="1811753"/>
      </dsp:txXfrm>
    </dsp:sp>
    <dsp:sp modelId="{DAD9059A-916A-4916-A2A8-B42491568DD3}">
      <dsp:nvSpPr>
        <dsp:cNvPr id="0" name=""/>
        <dsp:cNvSpPr/>
      </dsp:nvSpPr>
      <dsp:spPr>
        <a:xfrm rot="16200000">
          <a:off x="2999448"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Visualize distribution</a:t>
          </a:r>
        </a:p>
        <a:p>
          <a:pPr marL="114300" lvl="1" indent="-114300" algn="l" defTabSz="666750">
            <a:lnSpc>
              <a:spcPct val="90000"/>
            </a:lnSpc>
            <a:spcBef>
              <a:spcPct val="0"/>
            </a:spcBef>
            <a:spcAft>
              <a:spcPct val="15000"/>
            </a:spcAft>
            <a:buChar char="•"/>
          </a:pPr>
          <a:r>
            <a:rPr lang="en-US" sz="1500" kern="1200" dirty="0"/>
            <a:t>Value count</a:t>
          </a:r>
        </a:p>
        <a:p>
          <a:pPr marL="114300" lvl="1" indent="-114300" algn="l" defTabSz="666750">
            <a:lnSpc>
              <a:spcPct val="90000"/>
            </a:lnSpc>
            <a:spcBef>
              <a:spcPct val="0"/>
            </a:spcBef>
            <a:spcAft>
              <a:spcPct val="15000"/>
            </a:spcAft>
            <a:buChar char="•"/>
          </a:pPr>
          <a:r>
            <a:rPr lang="en-US" sz="1500" kern="1200" dirty="0"/>
            <a:t>Summary of the central tendency, dispersion and shape of a dataset’s distribution</a:t>
          </a:r>
        </a:p>
        <a:p>
          <a:pPr marL="114300" lvl="1" indent="-114300" algn="l" defTabSz="666750">
            <a:lnSpc>
              <a:spcPct val="90000"/>
            </a:lnSpc>
            <a:spcBef>
              <a:spcPct val="0"/>
            </a:spcBef>
            <a:spcAft>
              <a:spcPct val="15000"/>
            </a:spcAft>
            <a:buChar char="•"/>
          </a:pPr>
          <a:r>
            <a:rPr lang="en-US" sz="1500" kern="1200" dirty="0"/>
            <a:t>Histogram and density estimation</a:t>
          </a:r>
        </a:p>
      </dsp:txBody>
      <dsp:txXfrm rot="5400000">
        <a:off x="3078663" y="603917"/>
        <a:ext cx="2861160" cy="1811753"/>
      </dsp:txXfrm>
    </dsp:sp>
    <dsp:sp modelId="{C810369A-4F28-4CCC-8CCF-7A5B77C912C9}">
      <dsp:nvSpPr>
        <dsp:cNvPr id="0" name=""/>
        <dsp:cNvSpPr/>
      </dsp:nvSpPr>
      <dsp:spPr>
        <a:xfrm rot="16200000">
          <a:off x="6075196"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removing</a:t>
          </a:r>
        </a:p>
        <a:p>
          <a:pPr marL="114300" lvl="1" indent="-114300" algn="l" defTabSz="666750">
            <a:lnSpc>
              <a:spcPct val="90000"/>
            </a:lnSpc>
            <a:spcBef>
              <a:spcPct val="0"/>
            </a:spcBef>
            <a:spcAft>
              <a:spcPct val="15000"/>
            </a:spcAft>
            <a:buChar char="•"/>
          </a:pPr>
          <a:r>
            <a:rPr lang="en-US" sz="1500" kern="1200" dirty="0"/>
            <a:t>More than 50% nulls</a:t>
          </a:r>
        </a:p>
        <a:p>
          <a:pPr marL="114300" lvl="1" indent="-114300" algn="l" defTabSz="666750">
            <a:lnSpc>
              <a:spcPct val="90000"/>
            </a:lnSpc>
            <a:spcBef>
              <a:spcPct val="0"/>
            </a:spcBef>
            <a:spcAft>
              <a:spcPct val="15000"/>
            </a:spcAft>
            <a:buChar char="•"/>
          </a:pPr>
          <a:r>
            <a:rPr lang="en-US" sz="1500" kern="1200" dirty="0"/>
            <a:t>More than 50% zeros</a:t>
          </a:r>
        </a:p>
      </dsp:txBody>
      <dsp:txXfrm rot="5400000">
        <a:off x="6154411" y="603917"/>
        <a:ext cx="2861160" cy="1811753"/>
      </dsp:txXfrm>
    </dsp:sp>
    <dsp:sp modelId="{F1FA2F9F-DBC7-45C8-9BAA-4B9396C998A7}">
      <dsp:nvSpPr>
        <dsp:cNvPr id="0" name=""/>
        <dsp:cNvSpPr/>
      </dsp:nvSpPr>
      <dsp:spPr>
        <a:xfrm rot="16200000">
          <a:off x="9150943"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filling</a:t>
          </a:r>
        </a:p>
        <a:p>
          <a:pPr marL="114300" lvl="1" indent="-114300" algn="l" defTabSz="666750">
            <a:lnSpc>
              <a:spcPct val="90000"/>
            </a:lnSpc>
            <a:spcBef>
              <a:spcPct val="0"/>
            </a:spcBef>
            <a:spcAft>
              <a:spcPct val="15000"/>
            </a:spcAft>
            <a:buChar char="•"/>
          </a:pPr>
          <a:r>
            <a:rPr lang="en-US" sz="1500" kern="1200" dirty="0"/>
            <a:t>The density estimation like normal – we filled with the median because it is noise insensitive</a:t>
          </a:r>
        </a:p>
        <a:p>
          <a:pPr marL="114300" lvl="1" indent="-114300" algn="l" defTabSz="666750">
            <a:lnSpc>
              <a:spcPct val="90000"/>
            </a:lnSpc>
            <a:spcBef>
              <a:spcPct val="0"/>
            </a:spcBef>
            <a:spcAft>
              <a:spcPct val="15000"/>
            </a:spcAft>
            <a:buChar char="•"/>
          </a:pPr>
          <a:r>
            <a:rPr lang="en-US" sz="1500" kern="1200" dirty="0"/>
            <a:t>Fill the previous values for non normal like density estimation </a:t>
          </a:r>
        </a:p>
      </dsp:txBody>
      <dsp:txXfrm rot="5400000">
        <a:off x="9230158" y="603917"/>
        <a:ext cx="2861160" cy="1811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09456"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Discover features</a:t>
          </a:r>
        </a:p>
        <a:p>
          <a:pPr marL="171450" lvl="1" indent="-171450" algn="l" defTabSz="755650">
            <a:lnSpc>
              <a:spcPct val="90000"/>
            </a:lnSpc>
            <a:spcBef>
              <a:spcPct val="0"/>
            </a:spcBef>
            <a:spcAft>
              <a:spcPct val="15000"/>
            </a:spcAft>
            <a:buChar char="•"/>
          </a:pPr>
          <a:r>
            <a:rPr lang="en-US" sz="1700" kern="1200" dirty="0"/>
            <a:t>Finding the string contain features</a:t>
          </a:r>
        </a:p>
      </dsp:txBody>
      <dsp:txXfrm rot="5400000">
        <a:off x="0" y="603918"/>
        <a:ext cx="3838502" cy="1811753"/>
      </dsp:txXfrm>
    </dsp:sp>
    <dsp:sp modelId="{DAD9059A-916A-4916-A2A8-B42491568DD3}">
      <dsp:nvSpPr>
        <dsp:cNvPr id="0" name=""/>
        <dsp:cNvSpPr/>
      </dsp:nvSpPr>
      <dsp:spPr>
        <a:xfrm rot="16200000">
          <a:off x="453732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Look for numerical discrete mapping</a:t>
          </a:r>
        </a:p>
        <a:p>
          <a:pPr marL="171450" lvl="1" indent="-171450" algn="l" defTabSz="755650">
            <a:lnSpc>
              <a:spcPct val="90000"/>
            </a:lnSpc>
            <a:spcBef>
              <a:spcPct val="0"/>
            </a:spcBef>
            <a:spcAft>
              <a:spcPct val="15000"/>
            </a:spcAft>
            <a:buChar char="•"/>
          </a:pPr>
          <a:r>
            <a:rPr lang="en-US" sz="1700" kern="1200" dirty="0"/>
            <a:t>Looking for features that have the same information but in numerical form</a:t>
          </a:r>
        </a:p>
      </dsp:txBody>
      <dsp:txXfrm rot="5400000">
        <a:off x="4127866" y="603918"/>
        <a:ext cx="3838502" cy="1811753"/>
      </dsp:txXfrm>
    </dsp:sp>
    <dsp:sp modelId="{C810369A-4F28-4CCC-8CCF-7A5B77C912C9}">
      <dsp:nvSpPr>
        <dsp:cNvPr id="0" name=""/>
        <dsp:cNvSpPr/>
      </dsp:nvSpPr>
      <dsp:spPr>
        <a:xfrm rot="16200000">
          <a:off x="866371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Convert to numerical</a:t>
          </a:r>
        </a:p>
        <a:p>
          <a:pPr marL="171450" lvl="1" indent="-171450" algn="l" defTabSz="755650">
            <a:lnSpc>
              <a:spcPct val="90000"/>
            </a:lnSpc>
            <a:spcBef>
              <a:spcPct val="0"/>
            </a:spcBef>
            <a:spcAft>
              <a:spcPct val="15000"/>
            </a:spcAft>
            <a:buChar char="•"/>
          </a:pPr>
          <a:r>
            <a:rPr lang="en-US" sz="1700" kern="1200" dirty="0"/>
            <a:t>Understand what are the feature unique values.</a:t>
          </a:r>
        </a:p>
        <a:p>
          <a:pPr marL="171450" lvl="1" indent="-171450" algn="l" defTabSz="755650">
            <a:lnSpc>
              <a:spcPct val="90000"/>
            </a:lnSpc>
            <a:spcBef>
              <a:spcPct val="0"/>
            </a:spcBef>
            <a:spcAft>
              <a:spcPct val="15000"/>
            </a:spcAft>
            <a:buChar char="•"/>
          </a:pPr>
          <a:r>
            <a:rPr lang="en-US" sz="1700" kern="1200" dirty="0"/>
            <a:t>Binary features will map into {0,1}</a:t>
          </a:r>
        </a:p>
        <a:p>
          <a:pPr marL="171450" lvl="1" indent="-171450" algn="l" defTabSz="755650">
            <a:lnSpc>
              <a:spcPct val="90000"/>
            </a:lnSpc>
            <a:spcBef>
              <a:spcPct val="0"/>
            </a:spcBef>
            <a:spcAft>
              <a:spcPct val="15000"/>
            </a:spcAft>
            <a:buChar char="•"/>
          </a:pPr>
          <a:r>
            <a:rPr lang="en-US" sz="1700" kern="1200" dirty="0"/>
            <a:t>Ordered categories will map into discrete numbers from 1 to N groups</a:t>
          </a:r>
        </a:p>
      </dsp:txBody>
      <dsp:txXfrm rot="5400000">
        <a:off x="8254256" y="603918"/>
        <a:ext cx="3838502" cy="18117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5.92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68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6.74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6.877"/>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7.5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9.7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0.14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2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875"/>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1,'4'4,"2"5,3 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1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37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2/6/2023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2/6/2023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2/6/2023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image" Target="../media/image28.png"/><Relationship Id="rId2" Type="http://schemas.openxmlformats.org/officeDocument/2006/relationships/image" Target="../media/image16.png"/><Relationship Id="rId16" Type="http://schemas.openxmlformats.org/officeDocument/2006/relationships/image" Target="../media/image23.png"/><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26.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customXml" Target="../ink/ink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17/06/relationships/model3d" Target="../media/model3d1.glb"/></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Machine Learning Project</a:t>
            </a:r>
            <a:br>
              <a:rPr lang="en-US" dirty="0"/>
            </a:br>
            <a:r>
              <a:rPr lang="en-US" sz="2400" b="0" dirty="0">
                <a:latin typeface="Amasis MT Pro" panose="020B0604020202020204" pitchFamily="18" charset="0"/>
              </a:rPr>
              <a:t>Death in 5 years prediction</a:t>
            </a:r>
            <a:br>
              <a:rPr lang="en-US" dirty="0"/>
            </a:br>
            <a:endParaRPr lang="en-US" dirty="0"/>
          </a:p>
        </p:txBody>
      </p:sp>
      <p:sp>
        <p:nvSpPr>
          <p:cNvPr id="3" name="Subtitle 2"/>
          <p:cNvSpPr>
            <a:spLocks noGrp="1"/>
          </p:cNvSpPr>
          <p:nvPr>
            <p:ph type="subTitle" idx="1"/>
          </p:nvPr>
        </p:nvSpPr>
        <p:spPr/>
        <p:txBody>
          <a:bodyPr/>
          <a:lstStyle/>
          <a:p>
            <a:r>
              <a:rPr lang="en-US" dirty="0"/>
              <a:t>By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effectLst/>
                <a:latin typeface="-apple-system"/>
              </a:rPr>
              <a:t>Correlation matrices</a:t>
            </a:r>
          </a:p>
        </p:txBody>
      </p:sp>
      <p:sp>
        <p:nvSpPr>
          <p:cNvPr id="3" name="Text Placeholder 2"/>
          <p:cNvSpPr>
            <a:spLocks noGrp="1"/>
          </p:cNvSpPr>
          <p:nvPr>
            <p:ph type="body" idx="1"/>
          </p:nvPr>
        </p:nvSpPr>
        <p:spPr/>
        <p:txBody>
          <a:bodyPr/>
          <a:lstStyle/>
          <a:p>
            <a:r>
              <a:rPr lang="en-US" dirty="0"/>
              <a:t>Pearson</a:t>
            </a:r>
          </a:p>
        </p:txBody>
      </p:sp>
      <p:sp>
        <p:nvSpPr>
          <p:cNvPr id="4" name="Content Placeholder 3"/>
          <p:cNvSpPr>
            <a:spLocks noGrp="1"/>
          </p:cNvSpPr>
          <p:nvPr>
            <p:ph sz="half" idx="2"/>
          </p:nvPr>
        </p:nvSpPr>
        <p:spPr>
          <a:xfrm>
            <a:off x="1278952" y="2743193"/>
            <a:ext cx="4489704" cy="3433769"/>
          </a:xfrm>
        </p:spPr>
        <p:txBody>
          <a:bodyPr>
            <a:normAutofit fontScale="92500" lnSpcReduction="10000"/>
          </a:bodyPr>
          <a:lstStyle/>
          <a:p>
            <a:r>
              <a:rPr lang="en-US" dirty="0"/>
              <a:t>Measures the </a:t>
            </a:r>
            <a:r>
              <a:rPr lang="en-US" b="1" dirty="0"/>
              <a:t>linear</a:t>
            </a:r>
            <a:r>
              <a:rPr lang="en-US" dirty="0"/>
              <a:t> association between two variables and is calculated as the covariance of the two variables divided by the product of their standard deviations.</a:t>
            </a:r>
          </a:p>
          <a:p>
            <a:r>
              <a:rPr lang="en-US" dirty="0"/>
              <a:t>Used for continuous feature</a:t>
            </a:r>
          </a:p>
          <a:p>
            <a:r>
              <a:rPr lang="en-US" dirty="0"/>
              <a:t>-1 to 1 range.</a:t>
            </a:r>
            <a:br>
              <a:rPr lang="en-US" dirty="0"/>
            </a:br>
            <a:r>
              <a:rPr lang="en-US" dirty="0"/>
              <a:t>-1: perfect negative linear relationship</a:t>
            </a:r>
            <a:br>
              <a:rPr lang="en-US" dirty="0"/>
            </a:br>
            <a:r>
              <a:rPr lang="en-US" dirty="0"/>
              <a:t> 0: no linear relationship</a:t>
            </a:r>
            <a:br>
              <a:rPr lang="en-US" dirty="0"/>
            </a:br>
            <a:r>
              <a:rPr lang="en-US" dirty="0"/>
              <a:t> 1: perfect positive linear relationship.</a:t>
            </a:r>
          </a:p>
        </p:txBody>
      </p:sp>
      <p:sp>
        <p:nvSpPr>
          <p:cNvPr id="5" name="Text Placeholder 4"/>
          <p:cNvSpPr>
            <a:spLocks noGrp="1"/>
          </p:cNvSpPr>
          <p:nvPr>
            <p:ph type="body" sz="quarter" idx="3"/>
          </p:nvPr>
        </p:nvSpPr>
        <p:spPr/>
        <p:txBody>
          <a:bodyPr/>
          <a:lstStyle/>
          <a:p>
            <a:r>
              <a:rPr lang="en-US" dirty="0"/>
              <a:t>Spearman</a:t>
            </a:r>
          </a:p>
        </p:txBody>
      </p:sp>
      <p:sp>
        <p:nvSpPr>
          <p:cNvPr id="6" name="Content Placeholder 5"/>
          <p:cNvSpPr>
            <a:spLocks noGrp="1"/>
          </p:cNvSpPr>
          <p:nvPr>
            <p:ph sz="quarter" idx="4"/>
          </p:nvPr>
        </p:nvSpPr>
        <p:spPr>
          <a:xfrm>
            <a:off x="6419087" y="2743195"/>
            <a:ext cx="4665855" cy="3433768"/>
          </a:xfrm>
        </p:spPr>
        <p:txBody>
          <a:bodyPr>
            <a:normAutofit fontScale="85000" lnSpcReduction="10000"/>
          </a:bodyPr>
          <a:lstStyle/>
          <a:p>
            <a:r>
              <a:rPr lang="en-US" dirty="0"/>
              <a:t>Rank-based measure of association and is calculated as the Pearson correlation between the ranks of the two variables. It is used when the relationship between the two variables is </a:t>
            </a:r>
            <a:r>
              <a:rPr lang="en-US" b="1" dirty="0"/>
              <a:t>not linear.</a:t>
            </a:r>
          </a:p>
          <a:p>
            <a:r>
              <a:rPr lang="en-US" dirty="0"/>
              <a:t>Used when the data is ordinal or has outliers</a:t>
            </a:r>
          </a:p>
          <a:p>
            <a:r>
              <a:rPr lang="en-US" dirty="0"/>
              <a:t>-1 to 1 range.</a:t>
            </a:r>
            <a:br>
              <a:rPr lang="en-US" dirty="0"/>
            </a:br>
            <a:r>
              <a:rPr lang="en-US" dirty="0"/>
              <a:t>-1: perfect negative monotonic relationship</a:t>
            </a:r>
            <a:br>
              <a:rPr lang="en-US" dirty="0"/>
            </a:br>
            <a:r>
              <a:rPr lang="en-US" dirty="0"/>
              <a:t> 0: no monotonic relationship</a:t>
            </a:r>
            <a:br>
              <a:rPr lang="en-US" dirty="0"/>
            </a:br>
            <a:r>
              <a:rPr lang="en-US" dirty="0"/>
              <a:t> 1: perfect positive monotonic relationship.</a:t>
            </a:r>
          </a:p>
          <a:p>
            <a:endParaRPr lang="en-US" dirty="0"/>
          </a:p>
          <a:p>
            <a:endParaRPr 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80531-71E9-B77A-E380-1A61DFE0AC1E}"/>
              </a:ext>
            </a:extLst>
          </p:cNvPr>
          <p:cNvPicPr>
            <a:picLocks noChangeAspect="1"/>
          </p:cNvPicPr>
          <p:nvPr/>
        </p:nvPicPr>
        <p:blipFill>
          <a:blip r:embed="rId2"/>
          <a:stretch>
            <a:fillRect/>
          </a:stretch>
        </p:blipFill>
        <p:spPr>
          <a:xfrm>
            <a:off x="5795938" y="-755"/>
            <a:ext cx="6396062" cy="6858000"/>
          </a:xfrm>
          <a:prstGeom prst="rect">
            <a:avLst/>
          </a:prstGeom>
        </p:spPr>
      </p:pic>
      <p:pic>
        <p:nvPicPr>
          <p:cNvPr id="22" name="Picture 21">
            <a:extLst>
              <a:ext uri="{FF2B5EF4-FFF2-40B4-BE49-F238E27FC236}">
                <a16:creationId xmlns:a16="http://schemas.microsoft.com/office/drawing/2014/main" id="{43B984DB-D9CB-8A62-B269-D9B421FA541F}"/>
              </a:ext>
            </a:extLst>
          </p:cNvPr>
          <p:cNvPicPr>
            <a:picLocks noChangeAspect="1"/>
          </p:cNvPicPr>
          <p:nvPr/>
        </p:nvPicPr>
        <p:blipFill>
          <a:blip r:embed="rId3"/>
          <a:stretch>
            <a:fillRect/>
          </a:stretch>
        </p:blipFill>
        <p:spPr>
          <a:xfrm>
            <a:off x="293476" y="1378671"/>
            <a:ext cx="5364127" cy="5011271"/>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Dimension Reduction examples</a:t>
            </a:r>
          </a:p>
        </p:txBody>
      </p:sp>
      <p:sp>
        <p:nvSpPr>
          <p:cNvPr id="5" name="Content Placeholder 4">
            <a:extLst>
              <a:ext uri="{FF2B5EF4-FFF2-40B4-BE49-F238E27FC236}">
                <a16:creationId xmlns:a16="http://schemas.microsoft.com/office/drawing/2014/main" id="{292803C5-A39B-F9E4-467D-820DF496BFB2}"/>
              </a:ext>
            </a:extLst>
          </p:cNvPr>
          <p:cNvSpPr>
            <a:spLocks noGrp="1"/>
          </p:cNvSpPr>
          <p:nvPr>
            <p:ph idx="1"/>
          </p:nvPr>
        </p:nvSpPr>
        <p:spPr/>
        <p:txBody>
          <a:bodyPr/>
          <a:lstStyle/>
          <a:p>
            <a:r>
              <a:rPr lang="en-US" b="1" dirty="0"/>
              <a:t>BP features: </a:t>
            </a:r>
            <a:r>
              <a:rPr lang="en-US" dirty="0"/>
              <a:t>we can see high correlation between `</a:t>
            </a:r>
            <a:r>
              <a:rPr lang="en-US" dirty="0" err="1"/>
              <a:t>bp_sys</a:t>
            </a:r>
            <a:r>
              <a:rPr lang="en-US" dirty="0"/>
              <a:t>`, `</a:t>
            </a:r>
            <a:r>
              <a:rPr lang="en-US" dirty="0" err="1"/>
              <a:t>bp_dias</a:t>
            </a:r>
            <a:r>
              <a:rPr lang="en-US" dirty="0"/>
              <a:t>` and `</a:t>
            </a:r>
            <a:r>
              <a:rPr lang="en-US" dirty="0" err="1"/>
              <a:t>bp_cat</a:t>
            </a:r>
            <a:r>
              <a:rPr lang="en-US" dirty="0"/>
              <a:t>`.</a:t>
            </a:r>
          </a:p>
          <a:p>
            <a:pPr lvl="1"/>
            <a:r>
              <a:rPr lang="en-US" dirty="0"/>
              <a:t>Why we used PCA:</a:t>
            </a:r>
          </a:p>
          <a:p>
            <a:pPr marL="1257300" lvl="2" indent="-342900">
              <a:buFont typeface="+mj-lt"/>
              <a:buAutoNum type="arabicPeriod"/>
            </a:pPr>
            <a:r>
              <a:rPr lang="en-US" dirty="0"/>
              <a:t>Dimension reduction – less features == less computing power.</a:t>
            </a:r>
          </a:p>
          <a:p>
            <a:pPr marL="1257300" lvl="2" indent="-342900">
              <a:buFont typeface="+mj-lt"/>
              <a:buAutoNum type="arabicPeriod"/>
            </a:pPr>
            <a:r>
              <a:rPr lang="en-US" dirty="0"/>
              <a:t>Creating new two orthogonal features – the new features have no correlation.</a:t>
            </a:r>
          </a:p>
          <a:p>
            <a:pPr marL="1257300" lvl="2" indent="-342900">
              <a:buFont typeface="+mj-lt"/>
              <a:buAutoNum type="arabicPeriod"/>
            </a:pPr>
            <a:endParaRPr lang="en-US" dirty="0"/>
          </a:p>
          <a:p>
            <a:r>
              <a:rPr lang="en-US" b="1" dirty="0"/>
              <a:t>Trail and Error: `</a:t>
            </a:r>
            <a:r>
              <a:rPr lang="en-US" dirty="0"/>
              <a:t>glucose` and `HbA1c` features have 0.77 correlation rate, by using trail and error approach we found out that multiply those features correlates well with both features and we can drop both and use the new feature</a:t>
            </a:r>
          </a:p>
          <a:p>
            <a:pPr marL="0" indent="0">
              <a:buNone/>
            </a:pPr>
            <a:endParaRPr lang="en-US" b="1" dirty="0"/>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64C96B0-2994-9A97-EDA0-37C0885834EE}"/>
              </a:ext>
            </a:extLst>
          </p:cNvPr>
          <p:cNvPicPr>
            <a:picLocks noChangeAspect="1"/>
          </p:cNvPicPr>
          <p:nvPr/>
        </p:nvPicPr>
        <p:blipFill>
          <a:blip r:embed="rId2"/>
          <a:stretch>
            <a:fillRect/>
          </a:stretch>
        </p:blipFill>
        <p:spPr>
          <a:xfrm>
            <a:off x="58143" y="4156111"/>
            <a:ext cx="8449305" cy="1252758"/>
          </a:xfrm>
          <a:prstGeom prst="rect">
            <a:avLst/>
          </a:prstGeom>
        </p:spPr>
      </p:pic>
      <p:sp>
        <p:nvSpPr>
          <p:cNvPr id="10" name="TextBox 9">
            <a:extLst>
              <a:ext uri="{FF2B5EF4-FFF2-40B4-BE49-F238E27FC236}">
                <a16:creationId xmlns:a16="http://schemas.microsoft.com/office/drawing/2014/main" id="{60711CD9-E6E2-36C8-2016-7CA09A0B15E4}"/>
              </a:ext>
            </a:extLst>
          </p:cNvPr>
          <p:cNvSpPr txBox="1"/>
          <p:nvPr/>
        </p:nvSpPr>
        <p:spPr>
          <a:xfrm flipH="1">
            <a:off x="4092047" y="4106772"/>
            <a:ext cx="1094787" cy="369332"/>
          </a:xfrm>
          <a:prstGeom prst="rect">
            <a:avLst/>
          </a:prstGeom>
          <a:noFill/>
        </p:spPr>
        <p:txBody>
          <a:bodyPr wrap="square" rtlCol="0">
            <a:spAutoFit/>
          </a:bodyPr>
          <a:lstStyle/>
          <a:p>
            <a:r>
              <a:rPr lang="en-US" dirty="0">
                <a:solidFill>
                  <a:schemeClr val="bg1"/>
                </a:solidFill>
                <a:highlight>
                  <a:srgbClr val="000000"/>
                </a:highlight>
              </a:rPr>
              <a:t>Smoking</a:t>
            </a:r>
            <a:endParaRPr lang="en-IL" dirty="0">
              <a:solidFill>
                <a:schemeClr val="bg1"/>
              </a:solidFill>
              <a:highlight>
                <a:srgbClr val="000000"/>
              </a:highlight>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ADF0D265-1213-59BD-D9F4-72AF9DEA9BC1}"/>
                  </a:ext>
                </a:extLst>
              </p14:cNvPr>
              <p14:cNvContentPartPr/>
              <p14:nvPr/>
            </p14:nvContentPartPr>
            <p14:xfrm>
              <a:off x="2912047" y="5555337"/>
              <a:ext cx="3600" cy="360"/>
            </p14:xfrm>
          </p:contentPart>
        </mc:Choice>
        <mc:Fallback xmlns="">
          <p:pic>
            <p:nvPicPr>
              <p:cNvPr id="17" name="Ink 16">
                <a:extLst>
                  <a:ext uri="{FF2B5EF4-FFF2-40B4-BE49-F238E27FC236}">
                    <a16:creationId xmlns:a16="http://schemas.microsoft.com/office/drawing/2014/main" id="{ADF0D265-1213-59BD-D9F4-72AF9DEA9BC1}"/>
                  </a:ext>
                </a:extLst>
              </p:cNvPr>
              <p:cNvPicPr/>
              <p:nvPr/>
            </p:nvPicPr>
            <p:blipFill>
              <a:blip r:embed="rId4"/>
              <a:stretch>
                <a:fillRect/>
              </a:stretch>
            </p:blipFill>
            <p:spPr>
              <a:xfrm>
                <a:off x="2894407" y="5447337"/>
                <a:ext cx="3924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54BC8AA0-C714-D54E-49C6-3A062DEBF91B}"/>
                  </a:ext>
                </a:extLst>
              </p14:cNvPr>
              <p14:cNvContentPartPr/>
              <p14:nvPr/>
            </p14:nvContentPartPr>
            <p14:xfrm>
              <a:off x="2769127" y="5348337"/>
              <a:ext cx="360" cy="360"/>
            </p14:xfrm>
          </p:contentPart>
        </mc:Choice>
        <mc:Fallback xmlns="">
          <p:pic>
            <p:nvPicPr>
              <p:cNvPr id="18" name="Ink 17">
                <a:extLst>
                  <a:ext uri="{FF2B5EF4-FFF2-40B4-BE49-F238E27FC236}">
                    <a16:creationId xmlns:a16="http://schemas.microsoft.com/office/drawing/2014/main" id="{54BC8AA0-C714-D54E-49C6-3A062DEBF91B}"/>
                  </a:ext>
                </a:extLst>
              </p:cNvPr>
              <p:cNvPicPr/>
              <p:nvPr/>
            </p:nvPicPr>
            <p:blipFill>
              <a:blip r:embed="rId6"/>
              <a:stretch>
                <a:fillRect/>
              </a:stretch>
            </p:blipFill>
            <p:spPr>
              <a:xfrm>
                <a:off x="2751127" y="524033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D1DE7312-5983-BA99-9BF1-E79AB43CD20D}"/>
                  </a:ext>
                </a:extLst>
              </p14:cNvPr>
              <p14:cNvContentPartPr/>
              <p14:nvPr/>
            </p14:nvContentPartPr>
            <p14:xfrm>
              <a:off x="1656007" y="5106777"/>
              <a:ext cx="360" cy="360"/>
            </p14:xfrm>
          </p:contentPart>
        </mc:Choice>
        <mc:Fallback xmlns="">
          <p:pic>
            <p:nvPicPr>
              <p:cNvPr id="19" name="Ink 18">
                <a:extLst>
                  <a:ext uri="{FF2B5EF4-FFF2-40B4-BE49-F238E27FC236}">
                    <a16:creationId xmlns:a16="http://schemas.microsoft.com/office/drawing/2014/main" id="{D1DE7312-5983-BA99-9BF1-E79AB43CD20D}"/>
                  </a:ext>
                </a:extLst>
              </p:cNvPr>
              <p:cNvPicPr/>
              <p:nvPr/>
            </p:nvPicPr>
            <p:blipFill>
              <a:blip r:embed="rId8"/>
              <a:stretch>
                <a:fillRect/>
              </a:stretch>
            </p:blipFill>
            <p:spPr>
              <a:xfrm>
                <a:off x="1638007" y="4998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0" name="Ink 19">
                <a:extLst>
                  <a:ext uri="{FF2B5EF4-FFF2-40B4-BE49-F238E27FC236}">
                    <a16:creationId xmlns:a16="http://schemas.microsoft.com/office/drawing/2014/main" id="{66CB875D-0B9C-FEED-E06E-D35D6925A1E5}"/>
                  </a:ext>
                </a:extLst>
              </p14:cNvPr>
              <p14:cNvContentPartPr/>
              <p14:nvPr/>
            </p14:nvContentPartPr>
            <p14:xfrm>
              <a:off x="1017727" y="4908417"/>
              <a:ext cx="360" cy="360"/>
            </p14:xfrm>
          </p:contentPart>
        </mc:Choice>
        <mc:Fallback xmlns="">
          <p:pic>
            <p:nvPicPr>
              <p:cNvPr id="20" name="Ink 19">
                <a:extLst>
                  <a:ext uri="{FF2B5EF4-FFF2-40B4-BE49-F238E27FC236}">
                    <a16:creationId xmlns:a16="http://schemas.microsoft.com/office/drawing/2014/main" id="{66CB875D-0B9C-FEED-E06E-D35D6925A1E5}"/>
                  </a:ext>
                </a:extLst>
              </p:cNvPr>
              <p:cNvPicPr/>
              <p:nvPr/>
            </p:nvPicPr>
            <p:blipFill>
              <a:blip r:embed="rId10"/>
              <a:stretch>
                <a:fillRect/>
              </a:stretch>
            </p:blipFill>
            <p:spPr>
              <a:xfrm>
                <a:off x="999727" y="48004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1" name="Ink 20">
                <a:extLst>
                  <a:ext uri="{FF2B5EF4-FFF2-40B4-BE49-F238E27FC236}">
                    <a16:creationId xmlns:a16="http://schemas.microsoft.com/office/drawing/2014/main" id="{0531F73F-C9EB-CC3C-2924-FFA3AA7B9601}"/>
                  </a:ext>
                </a:extLst>
              </p14:cNvPr>
              <p14:cNvContentPartPr/>
              <p14:nvPr/>
            </p14:nvContentPartPr>
            <p14:xfrm>
              <a:off x="681487" y="5175897"/>
              <a:ext cx="360" cy="360"/>
            </p14:xfrm>
          </p:contentPart>
        </mc:Choice>
        <mc:Fallback xmlns="">
          <p:pic>
            <p:nvPicPr>
              <p:cNvPr id="21" name="Ink 20">
                <a:extLst>
                  <a:ext uri="{FF2B5EF4-FFF2-40B4-BE49-F238E27FC236}">
                    <a16:creationId xmlns:a16="http://schemas.microsoft.com/office/drawing/2014/main" id="{0531F73F-C9EB-CC3C-2924-FFA3AA7B9601}"/>
                  </a:ext>
                </a:extLst>
              </p:cNvPr>
              <p:cNvPicPr/>
              <p:nvPr/>
            </p:nvPicPr>
            <p:blipFill>
              <a:blip r:embed="rId12"/>
              <a:stretch>
                <a:fillRect/>
              </a:stretch>
            </p:blipFill>
            <p:spPr>
              <a:xfrm>
                <a:off x="663487" y="50678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3" name="Ink 22">
                <a:extLst>
                  <a:ext uri="{FF2B5EF4-FFF2-40B4-BE49-F238E27FC236}">
                    <a16:creationId xmlns:a16="http://schemas.microsoft.com/office/drawing/2014/main" id="{DDB1473E-6510-A23C-F575-2A4F52115EE3}"/>
                  </a:ext>
                </a:extLst>
              </p14:cNvPr>
              <p14:cNvContentPartPr/>
              <p14:nvPr/>
            </p14:nvContentPartPr>
            <p14:xfrm>
              <a:off x="2441167" y="5305137"/>
              <a:ext cx="360" cy="360"/>
            </p14:xfrm>
          </p:contentPart>
        </mc:Choice>
        <mc:Fallback xmlns="">
          <p:pic>
            <p:nvPicPr>
              <p:cNvPr id="23" name="Ink 22">
                <a:extLst>
                  <a:ext uri="{FF2B5EF4-FFF2-40B4-BE49-F238E27FC236}">
                    <a16:creationId xmlns:a16="http://schemas.microsoft.com/office/drawing/2014/main" id="{DDB1473E-6510-A23C-F575-2A4F52115EE3}"/>
                  </a:ext>
                </a:extLst>
              </p:cNvPr>
              <p:cNvPicPr/>
              <p:nvPr/>
            </p:nvPicPr>
            <p:blipFill>
              <a:blip r:embed="rId14"/>
              <a:stretch>
                <a:fillRect/>
              </a:stretch>
            </p:blipFill>
            <p:spPr>
              <a:xfrm>
                <a:off x="2423167" y="51974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4" name="Ink 23">
                <a:extLst>
                  <a:ext uri="{FF2B5EF4-FFF2-40B4-BE49-F238E27FC236}">
                    <a16:creationId xmlns:a16="http://schemas.microsoft.com/office/drawing/2014/main" id="{62B7AC49-BC05-A449-2C5D-FE19FBEBF34F}"/>
                  </a:ext>
                </a:extLst>
              </p14:cNvPr>
              <p14:cNvContentPartPr/>
              <p14:nvPr/>
            </p14:nvContentPartPr>
            <p14:xfrm>
              <a:off x="5029207" y="4796097"/>
              <a:ext cx="10440" cy="15840"/>
            </p14:xfrm>
          </p:contentPart>
        </mc:Choice>
        <mc:Fallback xmlns="">
          <p:pic>
            <p:nvPicPr>
              <p:cNvPr id="24" name="Ink 23">
                <a:extLst>
                  <a:ext uri="{FF2B5EF4-FFF2-40B4-BE49-F238E27FC236}">
                    <a16:creationId xmlns:a16="http://schemas.microsoft.com/office/drawing/2014/main" id="{62B7AC49-BC05-A449-2C5D-FE19FBEBF34F}"/>
                  </a:ext>
                </a:extLst>
              </p:cNvPr>
              <p:cNvPicPr/>
              <p:nvPr/>
            </p:nvPicPr>
            <p:blipFill>
              <a:blip r:embed="rId16"/>
              <a:stretch>
                <a:fillRect/>
              </a:stretch>
            </p:blipFill>
            <p:spPr>
              <a:xfrm>
                <a:off x="5011207" y="4688457"/>
                <a:ext cx="46080" cy="231480"/>
              </a:xfrm>
              <a:prstGeom prst="rect">
                <a:avLst/>
              </a:prstGeom>
            </p:spPr>
          </p:pic>
        </mc:Fallback>
      </mc:AlternateContent>
      <p:grpSp>
        <p:nvGrpSpPr>
          <p:cNvPr id="28" name="Group 27">
            <a:extLst>
              <a:ext uri="{FF2B5EF4-FFF2-40B4-BE49-F238E27FC236}">
                <a16:creationId xmlns:a16="http://schemas.microsoft.com/office/drawing/2014/main" id="{2C62223C-3613-10AF-B528-39D039874AAC}"/>
              </a:ext>
            </a:extLst>
          </p:cNvPr>
          <p:cNvGrpSpPr/>
          <p:nvPr/>
        </p:nvGrpSpPr>
        <p:grpSpPr>
          <a:xfrm>
            <a:off x="5494687" y="5529417"/>
            <a:ext cx="360" cy="3600"/>
            <a:chOff x="5494687" y="5529417"/>
            <a:chExt cx="360" cy="36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5" name="Ink 24">
                  <a:extLst>
                    <a:ext uri="{FF2B5EF4-FFF2-40B4-BE49-F238E27FC236}">
                      <a16:creationId xmlns:a16="http://schemas.microsoft.com/office/drawing/2014/main" id="{A2E46DE3-9A63-D9D1-3AEF-87699898F8A0}"/>
                    </a:ext>
                  </a:extLst>
                </p14:cNvPr>
                <p14:cNvContentPartPr/>
                <p14:nvPr/>
              </p14:nvContentPartPr>
              <p14:xfrm>
                <a:off x="5494687" y="5529417"/>
                <a:ext cx="360" cy="360"/>
              </p14:xfrm>
            </p:contentPart>
          </mc:Choice>
          <mc:Fallback xmlns="">
            <p:pic>
              <p:nvPicPr>
                <p:cNvPr id="25" name="Ink 24">
                  <a:extLst>
                    <a:ext uri="{FF2B5EF4-FFF2-40B4-BE49-F238E27FC236}">
                      <a16:creationId xmlns:a16="http://schemas.microsoft.com/office/drawing/2014/main" id="{A2E46DE3-9A63-D9D1-3AEF-87699898F8A0}"/>
                    </a:ext>
                  </a:extLst>
                </p:cNvPr>
                <p:cNvPicPr/>
                <p:nvPr/>
              </p:nvPicPr>
              <p:blipFill>
                <a:blip r:embed="rId18"/>
                <a:stretch>
                  <a:fillRect/>
                </a:stretch>
              </p:blipFill>
              <p:spPr>
                <a:xfrm>
                  <a:off x="5477047" y="5421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6" name="Ink 25">
                  <a:extLst>
                    <a:ext uri="{FF2B5EF4-FFF2-40B4-BE49-F238E27FC236}">
                      <a16:creationId xmlns:a16="http://schemas.microsoft.com/office/drawing/2014/main" id="{20C06281-8E61-53FE-2E28-0E46DE0384BB}"/>
                    </a:ext>
                  </a:extLst>
                </p14:cNvPr>
                <p14:cNvContentPartPr/>
                <p14:nvPr/>
              </p14:nvContentPartPr>
              <p14:xfrm>
                <a:off x="5494687" y="5529417"/>
                <a:ext cx="360" cy="3600"/>
              </p14:xfrm>
            </p:contentPart>
          </mc:Choice>
          <mc:Fallback xmlns="">
            <p:pic>
              <p:nvPicPr>
                <p:cNvPr id="26" name="Ink 25">
                  <a:extLst>
                    <a:ext uri="{FF2B5EF4-FFF2-40B4-BE49-F238E27FC236}">
                      <a16:creationId xmlns:a16="http://schemas.microsoft.com/office/drawing/2014/main" id="{20C06281-8E61-53FE-2E28-0E46DE0384BB}"/>
                    </a:ext>
                  </a:extLst>
                </p:cNvPr>
                <p:cNvPicPr/>
                <p:nvPr/>
              </p:nvPicPr>
              <p:blipFill>
                <a:blip r:embed="rId18"/>
                <a:stretch>
                  <a:fillRect/>
                </a:stretch>
              </p:blipFill>
              <p:spPr>
                <a:xfrm>
                  <a:off x="5477047" y="5421777"/>
                  <a:ext cx="36000" cy="219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7" name="Ink 26">
                <a:extLst>
                  <a:ext uri="{FF2B5EF4-FFF2-40B4-BE49-F238E27FC236}">
                    <a16:creationId xmlns:a16="http://schemas.microsoft.com/office/drawing/2014/main" id="{9793B61C-95BC-2E1E-91D8-94CF480301CF}"/>
                  </a:ext>
                </a:extLst>
              </p14:cNvPr>
              <p14:cNvContentPartPr/>
              <p14:nvPr/>
            </p14:nvContentPartPr>
            <p14:xfrm>
              <a:off x="7099567" y="5287857"/>
              <a:ext cx="360" cy="360"/>
            </p14:xfrm>
          </p:contentPart>
        </mc:Choice>
        <mc:Fallback xmlns="">
          <p:pic>
            <p:nvPicPr>
              <p:cNvPr id="27" name="Ink 26">
                <a:extLst>
                  <a:ext uri="{FF2B5EF4-FFF2-40B4-BE49-F238E27FC236}">
                    <a16:creationId xmlns:a16="http://schemas.microsoft.com/office/drawing/2014/main" id="{9793B61C-95BC-2E1E-91D8-94CF480301CF}"/>
                  </a:ext>
                </a:extLst>
              </p:cNvPr>
              <p:cNvPicPr/>
              <p:nvPr/>
            </p:nvPicPr>
            <p:blipFill>
              <a:blip r:embed="rId21"/>
              <a:stretch>
                <a:fillRect/>
              </a:stretch>
            </p:blipFill>
            <p:spPr>
              <a:xfrm>
                <a:off x="7081567" y="51802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7264731C-806A-52D8-10F9-7BC8AAB8635C}"/>
                  </a:ext>
                </a:extLst>
              </p14:cNvPr>
              <p14:cNvContentPartPr/>
              <p14:nvPr/>
            </p14:nvContentPartPr>
            <p14:xfrm>
              <a:off x="2920687" y="5624457"/>
              <a:ext cx="3960" cy="360"/>
            </p14:xfrm>
          </p:contentPart>
        </mc:Choice>
        <mc:Fallback xmlns="">
          <p:pic>
            <p:nvPicPr>
              <p:cNvPr id="29" name="Ink 28">
                <a:extLst>
                  <a:ext uri="{FF2B5EF4-FFF2-40B4-BE49-F238E27FC236}">
                    <a16:creationId xmlns:a16="http://schemas.microsoft.com/office/drawing/2014/main" id="{7264731C-806A-52D8-10F9-7BC8AAB8635C}"/>
                  </a:ext>
                </a:extLst>
              </p:cNvPr>
              <p:cNvPicPr/>
              <p:nvPr/>
            </p:nvPicPr>
            <p:blipFill>
              <a:blip r:embed="rId23"/>
              <a:stretch>
                <a:fillRect/>
              </a:stretch>
            </p:blipFill>
            <p:spPr>
              <a:xfrm>
                <a:off x="2903047" y="5516457"/>
                <a:ext cx="39600" cy="216000"/>
              </a:xfrm>
              <a:prstGeom prst="rect">
                <a:avLst/>
              </a:prstGeom>
            </p:spPr>
          </p:pic>
        </mc:Fallback>
      </mc:AlternateContent>
      <p:pic>
        <p:nvPicPr>
          <p:cNvPr id="35" name="Picture 34">
            <a:extLst>
              <a:ext uri="{FF2B5EF4-FFF2-40B4-BE49-F238E27FC236}">
                <a16:creationId xmlns:a16="http://schemas.microsoft.com/office/drawing/2014/main" id="{414B540C-BE90-E20F-A510-4B434F209C74}"/>
              </a:ext>
            </a:extLst>
          </p:cNvPr>
          <p:cNvPicPr>
            <a:picLocks noChangeAspect="1"/>
          </p:cNvPicPr>
          <p:nvPr/>
        </p:nvPicPr>
        <p:blipFill rotWithShape="1">
          <a:blip r:embed="rId24"/>
          <a:srcRect l="5312"/>
          <a:stretch/>
        </p:blipFill>
        <p:spPr>
          <a:xfrm>
            <a:off x="0" y="1819969"/>
            <a:ext cx="5990898" cy="882193"/>
          </a:xfrm>
          <a:prstGeom prst="rect">
            <a:avLst/>
          </a:prstGeom>
        </p:spPr>
      </p:pic>
      <p:pic>
        <p:nvPicPr>
          <p:cNvPr id="37" name="Picture 36">
            <a:extLst>
              <a:ext uri="{FF2B5EF4-FFF2-40B4-BE49-F238E27FC236}">
                <a16:creationId xmlns:a16="http://schemas.microsoft.com/office/drawing/2014/main" id="{A043C9A6-DF1D-92D7-DDD5-0ACD2C074D01}"/>
              </a:ext>
            </a:extLst>
          </p:cNvPr>
          <p:cNvPicPr>
            <a:picLocks noChangeAspect="1"/>
          </p:cNvPicPr>
          <p:nvPr/>
        </p:nvPicPr>
        <p:blipFill>
          <a:blip r:embed="rId25"/>
          <a:stretch>
            <a:fillRect/>
          </a:stretch>
        </p:blipFill>
        <p:spPr>
          <a:xfrm>
            <a:off x="5843735" y="-86264"/>
            <a:ext cx="6290122" cy="6858000"/>
          </a:xfrm>
          <a:prstGeom prst="rect">
            <a:avLst/>
          </a:prstGeom>
        </p:spPr>
      </p:pic>
      <p:sp>
        <p:nvSpPr>
          <p:cNvPr id="39" name="TextBox 38">
            <a:extLst>
              <a:ext uri="{FF2B5EF4-FFF2-40B4-BE49-F238E27FC236}">
                <a16:creationId xmlns:a16="http://schemas.microsoft.com/office/drawing/2014/main" id="{D006527F-1C00-A7E0-6955-E26EF7EA58A6}"/>
              </a:ext>
            </a:extLst>
          </p:cNvPr>
          <p:cNvSpPr txBox="1"/>
          <p:nvPr/>
        </p:nvSpPr>
        <p:spPr>
          <a:xfrm>
            <a:off x="2769127" y="1751209"/>
            <a:ext cx="1153856" cy="369332"/>
          </a:xfrm>
          <a:prstGeom prst="rect">
            <a:avLst/>
          </a:prstGeom>
          <a:noFill/>
        </p:spPr>
        <p:txBody>
          <a:bodyPr wrap="square" rtlCol="0">
            <a:spAutoFit/>
          </a:bodyPr>
          <a:lstStyle/>
          <a:p>
            <a:r>
              <a:rPr lang="en-US" dirty="0" err="1">
                <a:solidFill>
                  <a:schemeClr val="bg1"/>
                </a:solidFill>
                <a:highlight>
                  <a:srgbClr val="000000"/>
                </a:highlight>
              </a:rPr>
              <a:t>creatinin</a:t>
            </a:r>
            <a:endParaRPr lang="en-IL" dirty="0">
              <a:solidFill>
                <a:schemeClr val="bg1"/>
              </a:solidFill>
              <a:highlight>
                <a:srgbClr val="000000"/>
              </a:highlight>
            </a:endParaRPr>
          </a:p>
        </p:txBody>
      </p:sp>
      <p:sp>
        <p:nvSpPr>
          <p:cNvPr id="40" name="TextBox 39">
            <a:extLst>
              <a:ext uri="{FF2B5EF4-FFF2-40B4-BE49-F238E27FC236}">
                <a16:creationId xmlns:a16="http://schemas.microsoft.com/office/drawing/2014/main" id="{732AD8FC-2FDB-AC76-A7F7-A4502175711E}"/>
              </a:ext>
            </a:extLst>
          </p:cNvPr>
          <p:cNvSpPr txBox="1"/>
          <p:nvPr/>
        </p:nvSpPr>
        <p:spPr>
          <a:xfrm>
            <a:off x="5066554" y="1796032"/>
            <a:ext cx="558166" cy="369332"/>
          </a:xfrm>
          <a:prstGeom prst="rect">
            <a:avLst/>
          </a:prstGeom>
          <a:noFill/>
        </p:spPr>
        <p:txBody>
          <a:bodyPr wrap="none" rtlCol="0">
            <a:spAutoFit/>
          </a:bodyPr>
          <a:lstStyle/>
          <a:p>
            <a:r>
              <a:rPr lang="en-US" dirty="0">
                <a:solidFill>
                  <a:schemeClr val="bg1"/>
                </a:solidFill>
                <a:highlight>
                  <a:srgbClr val="000000"/>
                </a:highlight>
              </a:rPr>
              <a:t>RBC</a:t>
            </a:r>
            <a:endParaRPr lang="en-IL" dirty="0">
              <a:solidFill>
                <a:schemeClr val="bg1"/>
              </a:solidFill>
              <a:highlight>
                <a:srgbClr val="000000"/>
              </a:highlight>
            </a:endParaRPr>
          </a:p>
        </p:txBody>
      </p:sp>
    </p:spTree>
    <p:extLst>
      <p:ext uri="{BB962C8B-B14F-4D97-AF65-F5344CB8AC3E}">
        <p14:creationId xmlns:p14="http://schemas.microsoft.com/office/powerpoint/2010/main" val="145700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District Dimension Reduction examples</a:t>
            </a:r>
          </a:p>
        </p:txBody>
      </p:sp>
      <p:sp>
        <p:nvSpPr>
          <p:cNvPr id="5" name="Content Placeholder 4">
            <a:extLst>
              <a:ext uri="{FF2B5EF4-FFF2-40B4-BE49-F238E27FC236}">
                <a16:creationId xmlns:a16="http://schemas.microsoft.com/office/drawing/2014/main" id="{6855DEFF-3620-798C-022E-BF7B329CC7E7}"/>
              </a:ext>
            </a:extLst>
          </p:cNvPr>
          <p:cNvSpPr>
            <a:spLocks noGrp="1"/>
          </p:cNvSpPr>
          <p:nvPr>
            <p:ph idx="1"/>
          </p:nvPr>
        </p:nvSpPr>
        <p:spPr/>
        <p:txBody>
          <a:bodyPr>
            <a:normAutofit fontScale="92500" lnSpcReduction="20000"/>
          </a:bodyPr>
          <a:lstStyle/>
          <a:p>
            <a:r>
              <a:rPr lang="en-US" b="1" dirty="0"/>
              <a:t>TSNE (t-distributed Stochastic Neighbor Embedding): </a:t>
            </a:r>
          </a:p>
          <a:p>
            <a:pPr marL="914400" lvl="1" indent="-457200">
              <a:buFont typeface="+mj-lt"/>
              <a:buAutoNum type="arabicPeriod"/>
            </a:pPr>
            <a:r>
              <a:rPr lang="en-US" b="1" dirty="0"/>
              <a:t>Compute pairwise similarities -</a:t>
            </a:r>
            <a:r>
              <a:rPr lang="en-US" dirty="0"/>
              <a:t> calculate the pairwise similarities between all data points in the high-dimensional space. This can be done using a similarity measure such as the Euclidean or Gaussian kernel.</a:t>
            </a:r>
          </a:p>
          <a:p>
            <a:pPr marL="914400" lvl="1" indent="-457200">
              <a:buFont typeface="+mj-lt"/>
              <a:buAutoNum type="arabicPeriod"/>
            </a:pPr>
            <a:r>
              <a:rPr lang="en-US" b="1" dirty="0"/>
              <a:t>Initialize the low-dimensional representation </a:t>
            </a:r>
            <a:r>
              <a:rPr lang="en-US" dirty="0"/>
              <a:t>- The next step is to randomly initialize the low-dimensional representation of the data points. This is typically done in a 2D or 3D plot.</a:t>
            </a:r>
          </a:p>
          <a:p>
            <a:pPr marL="914400" lvl="1" indent="-457200">
              <a:buFont typeface="+mj-lt"/>
              <a:buAutoNum type="arabicPeriod"/>
            </a:pPr>
            <a:r>
              <a:rPr lang="en-US" b="1" dirty="0"/>
              <a:t>Optimize the cost function </a:t>
            </a:r>
            <a:r>
              <a:rPr lang="en-US" dirty="0"/>
              <a:t>- The main objective of t-SNE is to minimize a cost function that measures the difference between the pairwise similarities in the high-dimensional space and the pairwise similarities in the low-dimensional space. The cost function is optimized using gradient descent or similar optimization techniques.</a:t>
            </a:r>
          </a:p>
          <a:p>
            <a:pPr marL="914400" lvl="1" indent="-457200">
              <a:buFont typeface="+mj-lt"/>
              <a:buAutoNum type="arabicPeriod"/>
            </a:pPr>
            <a:r>
              <a:rPr lang="en-US" b="1" dirty="0"/>
              <a:t>Compute the low-dimensional representation </a:t>
            </a:r>
            <a:r>
              <a:rPr lang="en-US" dirty="0"/>
              <a:t>- After the cost function is minimized, the final low-dimensional representation of the data is obtained. This representation can then be plotted in a 2D or 3D scatter plot to visualize the relationships between the data points.</a:t>
            </a:r>
          </a:p>
          <a:p>
            <a:pPr marL="914400" lvl="1" indent="-457200">
              <a:buFont typeface="+mj-lt"/>
              <a:buAutoNum type="arabicPeriod"/>
            </a:pPr>
            <a:endParaRPr lang="en-IL" b="1" dirty="0"/>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7567-D5FD-AE5A-FCA2-0A8A4F09B696}"/>
              </a:ext>
            </a:extLst>
          </p:cNvPr>
          <p:cNvPicPr>
            <a:picLocks noChangeAspect="1"/>
          </p:cNvPicPr>
          <p:nvPr/>
        </p:nvPicPr>
        <p:blipFill>
          <a:blip r:embed="rId2"/>
          <a:stretch>
            <a:fillRect/>
          </a:stretch>
        </p:blipFill>
        <p:spPr>
          <a:xfrm>
            <a:off x="130189" y="1170746"/>
            <a:ext cx="7080169" cy="3257052"/>
          </a:xfrm>
          <a:prstGeom prst="rect">
            <a:avLst/>
          </a:prstGeom>
        </p:spPr>
      </p:pic>
      <p:pic>
        <p:nvPicPr>
          <p:cNvPr id="7" name="Picture 6">
            <a:extLst>
              <a:ext uri="{FF2B5EF4-FFF2-40B4-BE49-F238E27FC236}">
                <a16:creationId xmlns:a16="http://schemas.microsoft.com/office/drawing/2014/main" id="{5A0B740B-F8C2-B3BB-08C9-35765440DD8A}"/>
              </a:ext>
            </a:extLst>
          </p:cNvPr>
          <p:cNvPicPr>
            <a:picLocks noChangeAspect="1"/>
          </p:cNvPicPr>
          <p:nvPr/>
        </p:nvPicPr>
        <p:blipFill>
          <a:blip r:embed="rId3"/>
          <a:stretch>
            <a:fillRect/>
          </a:stretch>
        </p:blipFill>
        <p:spPr>
          <a:xfrm>
            <a:off x="7353084" y="1193889"/>
            <a:ext cx="4601741" cy="3233909"/>
          </a:xfrm>
          <a:prstGeom prst="rect">
            <a:avLst/>
          </a:prstGeom>
        </p:spPr>
      </p:pic>
      <p:sp>
        <p:nvSpPr>
          <p:cNvPr id="9" name="TextBox 8">
            <a:extLst>
              <a:ext uri="{FF2B5EF4-FFF2-40B4-BE49-F238E27FC236}">
                <a16:creationId xmlns:a16="http://schemas.microsoft.com/office/drawing/2014/main" id="{E2B1EA2E-A87F-C410-ABBF-8320D0A7E721}"/>
              </a:ext>
            </a:extLst>
          </p:cNvPr>
          <p:cNvSpPr txBox="1"/>
          <p:nvPr/>
        </p:nvSpPr>
        <p:spPr>
          <a:xfrm>
            <a:off x="1819551" y="824557"/>
            <a:ext cx="3299381" cy="369332"/>
          </a:xfrm>
          <a:prstGeom prst="rect">
            <a:avLst/>
          </a:prstGeom>
          <a:noFill/>
        </p:spPr>
        <p:txBody>
          <a:bodyPr wrap="square" rtlCol="0">
            <a:spAutoFit/>
          </a:bodyPr>
          <a:lstStyle/>
          <a:p>
            <a:pPr algn="ctr"/>
            <a:r>
              <a:rPr lang="en-US" dirty="0"/>
              <a:t>Original features</a:t>
            </a:r>
            <a:endParaRPr lang="en-IL" dirty="0"/>
          </a:p>
        </p:txBody>
      </p:sp>
      <p:sp>
        <p:nvSpPr>
          <p:cNvPr id="11" name="TextBox 10">
            <a:extLst>
              <a:ext uri="{FF2B5EF4-FFF2-40B4-BE49-F238E27FC236}">
                <a16:creationId xmlns:a16="http://schemas.microsoft.com/office/drawing/2014/main" id="{F73097D4-66FB-9067-59BD-2D8610FF9DC1}"/>
              </a:ext>
            </a:extLst>
          </p:cNvPr>
          <p:cNvSpPr txBox="1"/>
          <p:nvPr/>
        </p:nvSpPr>
        <p:spPr>
          <a:xfrm>
            <a:off x="8666807" y="824557"/>
            <a:ext cx="1949569" cy="369332"/>
          </a:xfrm>
          <a:prstGeom prst="rect">
            <a:avLst/>
          </a:prstGeom>
          <a:noFill/>
        </p:spPr>
        <p:txBody>
          <a:bodyPr wrap="square" rtlCol="0">
            <a:spAutoFit/>
          </a:bodyPr>
          <a:lstStyle/>
          <a:p>
            <a:r>
              <a:rPr lang="en-US" dirty="0"/>
              <a:t>TNSE new features</a:t>
            </a:r>
            <a:endParaRPr lang="en-IL" dirty="0"/>
          </a:p>
        </p:txBody>
      </p:sp>
      <p:pic>
        <p:nvPicPr>
          <p:cNvPr id="5" name="Picture 4">
            <a:extLst>
              <a:ext uri="{FF2B5EF4-FFF2-40B4-BE49-F238E27FC236}">
                <a16:creationId xmlns:a16="http://schemas.microsoft.com/office/drawing/2014/main" id="{E933A44C-FA95-5CAD-327A-EF407C7B13FD}"/>
              </a:ext>
            </a:extLst>
          </p:cNvPr>
          <p:cNvPicPr>
            <a:picLocks noChangeAspect="1"/>
          </p:cNvPicPr>
          <p:nvPr/>
        </p:nvPicPr>
        <p:blipFill>
          <a:blip r:embed="rId4"/>
          <a:stretch>
            <a:fillRect/>
          </a:stretch>
        </p:blipFill>
        <p:spPr>
          <a:xfrm>
            <a:off x="3623917" y="4797130"/>
            <a:ext cx="4944165" cy="1514686"/>
          </a:xfrm>
          <a:prstGeom prst="rect">
            <a:avLst/>
          </a:prstGeom>
        </p:spPr>
      </p:pic>
    </p:spTree>
    <p:extLst>
      <p:ext uri="{BB962C8B-B14F-4D97-AF65-F5344CB8AC3E}">
        <p14:creationId xmlns:p14="http://schemas.microsoft.com/office/powerpoint/2010/main" val="625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86959F-16F6-2EC8-4264-2E7FFAEB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095375"/>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Normalization</a:t>
            </a:r>
            <a:endParaRPr lang="en-IL" dirty="0"/>
          </a:p>
        </p:txBody>
      </p:sp>
    </p:spTree>
    <p:extLst>
      <p:ext uri="{BB962C8B-B14F-4D97-AF65-F5344CB8AC3E}">
        <p14:creationId xmlns:p14="http://schemas.microsoft.com/office/powerpoint/2010/main" val="415495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85C-2FDD-DC53-339E-7228D2121B12}"/>
              </a:ext>
            </a:extLst>
          </p:cNvPr>
          <p:cNvSpPr>
            <a:spLocks noGrp="1"/>
          </p:cNvSpPr>
          <p:nvPr>
            <p:ph type="title"/>
          </p:nvPr>
        </p:nvSpPr>
        <p:spPr/>
        <p:txBody>
          <a:bodyPr/>
          <a:lstStyle/>
          <a:p>
            <a:r>
              <a:rPr lang="en-US" dirty="0"/>
              <a:t>Min-Max Normalization</a:t>
            </a:r>
            <a:endParaRPr lang="en-IL" dirty="0"/>
          </a:p>
        </p:txBody>
      </p:sp>
      <p:sp>
        <p:nvSpPr>
          <p:cNvPr id="3" name="Content Placeholder 2">
            <a:extLst>
              <a:ext uri="{FF2B5EF4-FFF2-40B4-BE49-F238E27FC236}">
                <a16:creationId xmlns:a16="http://schemas.microsoft.com/office/drawing/2014/main" id="{452BC578-E6C9-8DAC-06EB-59E73577BED7}"/>
              </a:ext>
            </a:extLst>
          </p:cNvPr>
          <p:cNvSpPr>
            <a:spLocks noGrp="1"/>
          </p:cNvSpPr>
          <p:nvPr>
            <p:ph idx="1"/>
          </p:nvPr>
        </p:nvSpPr>
        <p:spPr>
          <a:xfrm>
            <a:off x="1280160" y="1923692"/>
            <a:ext cx="9628632" cy="4467966"/>
          </a:xfrm>
        </p:spPr>
        <p:txBody>
          <a:bodyPr>
            <a:normAutofit/>
          </a:bodyPr>
          <a:lstStyle/>
          <a:p>
            <a:r>
              <a:rPr lang="en-US" dirty="0"/>
              <a:t>Also referred as </a:t>
            </a:r>
            <a:r>
              <a:rPr lang="en-US" b="1" dirty="0"/>
              <a:t>Feature Scaling, </a:t>
            </a:r>
            <a:r>
              <a:rPr lang="en-US" dirty="0"/>
              <a:t>performs linear transformation on the data.</a:t>
            </a:r>
          </a:p>
          <a:p>
            <a:r>
              <a:rPr lang="en-US" dirty="0"/>
              <a:t>This technique gets all the scaled data in the range (0, 1).</a:t>
            </a:r>
          </a:p>
          <a:p>
            <a:r>
              <a:rPr lang="en-US" dirty="0"/>
              <a:t>Significant disadvantage: Does not handle outliers very well.</a:t>
            </a:r>
            <a:br>
              <a:rPr lang="en-US" dirty="0"/>
            </a:br>
            <a:r>
              <a:rPr lang="en-US" sz="1600" dirty="0"/>
              <a:t>For example: if you have 99 values between 0 and 40, and one value is 100, then the 99 values will all be transformed to a value between 0 and 0.4. That data is just as squished as before!</a:t>
            </a:r>
          </a:p>
          <a:p>
            <a:r>
              <a:rPr lang="en-US" dirty="0"/>
              <a:t>We used the method for normal distribution like features.</a:t>
            </a:r>
          </a:p>
          <a:p>
            <a:r>
              <a:rPr lang="en-US" dirty="0"/>
              <a:t>Formula: </a:t>
            </a:r>
          </a:p>
          <a:p>
            <a:endParaRPr lang="en-US" dirty="0"/>
          </a:p>
          <a:p>
            <a:endParaRPr lang="en-IL" dirty="0"/>
          </a:p>
        </p:txBody>
      </p:sp>
      <p:pic>
        <p:nvPicPr>
          <p:cNvPr id="1026" name="Picture 2">
            <a:extLst>
              <a:ext uri="{FF2B5EF4-FFF2-40B4-BE49-F238E27FC236}">
                <a16:creationId xmlns:a16="http://schemas.microsoft.com/office/drawing/2014/main" id="{2858033B-24E9-8CBB-6FBB-6F20365C84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6685" y="4936400"/>
            <a:ext cx="4111988" cy="9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6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Data Balancing</a:t>
            </a:r>
            <a:endParaRPr lang="en-IL" dirty="0"/>
          </a:p>
        </p:txBody>
      </p:sp>
    </p:spTree>
    <p:extLst>
      <p:ext uri="{BB962C8B-B14F-4D97-AF65-F5344CB8AC3E}">
        <p14:creationId xmlns:p14="http://schemas.microsoft.com/office/powerpoint/2010/main" val="323737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Presentation Summary</a:t>
            </a:r>
          </a:p>
        </p:txBody>
      </p:sp>
      <p:sp>
        <p:nvSpPr>
          <p:cNvPr id="14" name="Content Placeholder 2"/>
          <p:cNvSpPr>
            <a:spLocks noGrp="1"/>
          </p:cNvSpPr>
          <p:nvPr>
            <p:ph idx="1"/>
          </p:nvPr>
        </p:nvSpPr>
        <p:spPr/>
        <p:txBody>
          <a:bodyPr/>
          <a:lstStyle/>
          <a:p>
            <a:r>
              <a:rPr lang="en-US" dirty="0"/>
              <a:t>Introduction and approach </a:t>
            </a:r>
          </a:p>
          <a:p>
            <a:r>
              <a:rPr lang="en-US" dirty="0"/>
              <a:t>Data preprocessing – main features conclusions</a:t>
            </a:r>
          </a:p>
          <a:p>
            <a:r>
              <a:rPr lang="en-US" dirty="0"/>
              <a:t>Unsupervised learning </a:t>
            </a:r>
          </a:p>
          <a:p>
            <a:r>
              <a:rPr lang="en-US" dirty="0"/>
              <a:t>Supervised learning</a:t>
            </a:r>
          </a:p>
          <a:p>
            <a:r>
              <a:rPr lang="en-US" dirty="0"/>
              <a:t>Models measure methods &amp; accuracy  </a:t>
            </a:r>
          </a:p>
          <a:p>
            <a:r>
              <a:rPr lang="en-US" dirty="0"/>
              <a:t>Conclusions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67A7-28CD-B15B-3E4E-1002CAAF3164}"/>
              </a:ext>
            </a:extLst>
          </p:cNvPr>
          <p:cNvSpPr>
            <a:spLocks noGrp="1"/>
          </p:cNvSpPr>
          <p:nvPr>
            <p:ph type="title"/>
          </p:nvPr>
        </p:nvSpPr>
        <p:spPr/>
        <p:txBody>
          <a:bodyPr/>
          <a:lstStyle/>
          <a:p>
            <a:r>
              <a:rPr lang="en-US" dirty="0"/>
              <a:t>STOME-NC</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0A6ACE-89F9-4D4A-1F07-570448860F6D}"/>
                  </a:ext>
                </a:extLst>
              </p:cNvPr>
              <p:cNvSpPr>
                <a:spLocks noGrp="1"/>
              </p:cNvSpPr>
              <p:nvPr>
                <p:ph idx="1"/>
              </p:nvPr>
            </p:nvSpPr>
            <p:spPr>
              <a:xfrm>
                <a:off x="1280160" y="1828457"/>
                <a:ext cx="9628632" cy="4348506"/>
              </a:xfrm>
            </p:spPr>
            <p:txBody>
              <a:bodyPr>
                <a:noAutofit/>
              </a:bodyPr>
              <a:lstStyle/>
              <a:p>
                <a:r>
                  <a:rPr lang="en-US" sz="2000" dirty="0"/>
                  <a:t>SMOTE-NC (Synthetic Minority Over-sampling Technique for Nominal and Continuous) is a technique for oversampling imbalanced datasets in machine learning.</a:t>
                </a:r>
              </a:p>
              <a:p>
                <a:r>
                  <a:rPr lang="en-US" sz="2000" dirty="0"/>
                  <a:t>It combines the Synthetic Minority Over-sampling Technique (SMOTE) with the nearest neighbors correction for continuous features (NC).</a:t>
                </a:r>
                <a:br>
                  <a:rPr lang="en-US" sz="2000" dirty="0"/>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𝑚𝑖𝑛𝑜𝑟𝑖𝑡𝑦</m:t>
                    </m:r>
                    <m:r>
                      <a:rPr lang="en-US" sz="1400" i="1">
                        <a:latin typeface="Cambria Math" panose="02040503050406030204" pitchFamily="18" charset="0"/>
                      </a:rPr>
                      <m:t> </m:t>
                    </m:r>
                    <m:r>
                      <a:rPr lang="en-US" sz="1400" i="1">
                        <a:latin typeface="Cambria Math" panose="02040503050406030204" pitchFamily="18" charset="0"/>
                      </a:rPr>
                      <m:t>𝑐𝑙𝑎𝑠𝑠</m:t>
                    </m:r>
                    <m:r>
                      <a:rPr lang="en-US" sz="1400" i="1">
                        <a:latin typeface="Cambria Math" panose="02040503050406030204" pitchFamily="18" charset="0"/>
                      </a:rPr>
                      <m:t> </m:t>
                    </m:r>
                    <m:r>
                      <a:rPr lang="en-US" sz="1400" i="1">
                        <a:latin typeface="Cambria Math" panose="02040503050406030204" pitchFamily="18" charset="0"/>
                      </a:rPr>
                      <m:t>𝑠𝑎𝑚𝑝𝑙𝑒</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b="1" i="1">
                        <a:latin typeface="Cambria Math" panose="02040503050406030204" pitchFamily="18" charset="0"/>
                      </a:rPr>
                      <m:t>𝒌</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𝑛𝑒𝑖𝑔h𝑏𝑜𝑟𝑠</m:t>
                    </m:r>
                    <m:r>
                      <a:rPr lang="en-US" sz="1400" i="1">
                        <a:latin typeface="Cambria Math" panose="02040503050406030204" pitchFamily="18" charset="0"/>
                      </a:rPr>
                      <m:t>. </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𝒅</m:t>
                        </m:r>
                      </m:e>
                      <m:sub>
                        <m:r>
                          <a:rPr lang="en-US" sz="1400" b="1" i="1" smtClean="0">
                            <a:latin typeface="Cambria Math" panose="02040503050406030204" pitchFamily="18" charset="0"/>
                          </a:rPr>
                          <m:t>𝒊𝒋</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𝑡h𝑒</m:t>
                    </m:r>
                    <m:r>
                      <a:rPr lang="en-US" sz="1400" i="1">
                        <a:latin typeface="Cambria Math" panose="02040503050406030204" pitchFamily="18" charset="0"/>
                      </a:rPr>
                      <m:t> </m:t>
                    </m:r>
                    <m:r>
                      <a:rPr lang="en-US" sz="1400" i="1">
                        <a:latin typeface="Cambria Math" panose="02040503050406030204" pitchFamily="18" charset="0"/>
                      </a:rPr>
                      <m:t>𝐸𝑢𝑐𝑙𝑖𝑑𝑒𝑎𝑛</m:t>
                    </m:r>
                    <m:r>
                      <a:rPr lang="en-US" sz="1400" i="1">
                        <a:latin typeface="Cambria Math" panose="02040503050406030204" pitchFamily="18" charset="0"/>
                      </a:rPr>
                      <m:t> </m:t>
                    </m:r>
                    <m:r>
                      <a:rPr lang="en-US" sz="1400" i="1">
                        <a:latin typeface="Cambria Math" panose="02040503050406030204" pitchFamily="18" charset="0"/>
                      </a:rPr>
                      <m:t>𝑑𝑖𝑠𝑡𝑎𝑛𝑐𝑒</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smtClean="0">
                        <a:latin typeface="Cambria Math" panose="02040503050406030204" pitchFamily="18" charset="0"/>
                      </a:rPr>
                      <m:t> </m:t>
                    </m:r>
                    <m:r>
                      <a:rPr lang="en-US" sz="1400" i="1">
                        <a:latin typeface="Cambria Math" panose="02040503050406030204" pitchFamily="18" charset="0"/>
                      </a:rPr>
                      <m:t>𝑓𝑜𝑟</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𝑇h𝑒𝑛</m:t>
                    </m:r>
                    <m:r>
                      <a:rPr lang="en-US" sz="1400" i="1">
                        <a:latin typeface="Cambria Math" panose="02040503050406030204" pitchFamily="18" charset="0"/>
                      </a:rPr>
                      <m:t>, </m:t>
                    </m:r>
                    <m:r>
                      <a:rPr lang="en-US" sz="1400" i="1">
                        <a:latin typeface="Cambria Math" panose="02040503050406030204" pitchFamily="18" charset="0"/>
                      </a:rPr>
                      <m:t>𝑡h𝑒</m:t>
                    </m:r>
                    <m:r>
                      <a:rPr lang="en-US" sz="1400" i="1">
                        <a:latin typeface="Cambria Math" panose="02040503050406030204" pitchFamily="18" charset="0"/>
                      </a:rPr>
                      <m:t> </m:t>
                    </m:r>
                    <m:r>
                      <a:rPr lang="en-US" sz="1400" i="1">
                        <a:latin typeface="Cambria Math" panose="02040503050406030204" pitchFamily="18" charset="0"/>
                      </a:rPr>
                      <m:t>𝑤𝑒𝑖𝑔h𝑡𝑒𝑑</m:t>
                    </m:r>
                    <m:r>
                      <a:rPr lang="en-US" sz="1400" i="1">
                        <a:latin typeface="Cambria Math" panose="02040503050406030204" pitchFamily="18" charset="0"/>
                      </a:rPr>
                      <m:t> </m:t>
                    </m:r>
                    <m:r>
                      <a:rPr lang="en-US" sz="1400" i="1">
                        <a:latin typeface="Cambria Math" panose="02040503050406030204" pitchFamily="18" charset="0"/>
                      </a:rPr>
                      <m:t>𝑎𝑣𝑒𝑟𝑎𝑔𝑒</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0"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𝑛𝑒𝑖𝑔h𝑏𝑜𝑟𝑠</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𝑐𝑜𝑚𝑝𝑢𝑡𝑒𝑑</m:t>
                    </m:r>
                    <m:r>
                      <a:rPr lang="en-US" sz="1400" i="1">
                        <a:latin typeface="Cambria Math" panose="02040503050406030204" pitchFamily="18" charset="0"/>
                      </a:rPr>
                      <m:t> </m:t>
                    </m:r>
                    <m:r>
                      <a:rPr lang="en-US" sz="1400" i="1">
                        <a:latin typeface="Cambria Math" panose="02040503050406030204" pitchFamily="18" charset="0"/>
                      </a:rPr>
                      <m:t>𝑎𝑠</m:t>
                    </m:r>
                    <m:r>
                      <a:rPr lang="en-US" sz="1400" i="1">
                        <a:latin typeface="Cambria Math" panose="02040503050406030204" pitchFamily="18" charset="0"/>
                      </a:rPr>
                      <m:t> </m:t>
                    </m:r>
                    <m:r>
                      <a:rPr lang="en-US" sz="1400" i="1">
                        <a:latin typeface="Cambria Math" panose="02040503050406030204" pitchFamily="18" charset="0"/>
                      </a:rPr>
                      <m:t>𝑓𝑜𝑙𝑙𝑜𝑤𝑠</m:t>
                    </m:r>
                    <m:r>
                      <a:rPr lang="en-US" sz="1400"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b="1" i="1">
                        <a:latin typeface="Cambria Math" panose="02040503050406030204" pitchFamily="18" charset="0"/>
                      </a:rPr>
                      <m:t>𝒙</m:t>
                    </m:r>
                    <m:sSub>
                      <m:sSubPr>
                        <m:ctrlPr>
                          <a:rPr lang="en-US" sz="1400" b="1" i="1">
                            <a:latin typeface="Cambria Math" panose="02040503050406030204" pitchFamily="18" charset="0"/>
                          </a:rPr>
                        </m:ctrlPr>
                      </m:sSubPr>
                      <m:e>
                        <m:r>
                          <a:rPr lang="en-US" sz="1400" b="1" i="1">
                            <a:latin typeface="Cambria Math" panose="02040503050406030204" pitchFamily="18" charset="0"/>
                          </a:rPr>
                          <m:t>′</m:t>
                        </m:r>
                      </m:e>
                      <m:sub>
                        <m:r>
                          <a:rPr lang="en-US" sz="1400" b="1" i="1">
                            <a:latin typeface="Cambria Math" panose="02040503050406030204" pitchFamily="18" charset="0"/>
                          </a:rPr>
                          <m:t>𝒊</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a:latin typeface="Cambria Math" panose="02040503050406030204" pitchFamily="18" charset="0"/>
                      </a:rPr>
                      <m:t>+ </m:t>
                    </m:r>
                    <m:r>
                      <a:rPr lang="en-US" sz="1400" b="1" i="1">
                        <a:latin typeface="Cambria Math" panose="02040503050406030204" pitchFamily="18" charset="0"/>
                      </a:rPr>
                      <m:t>𝒓</m:t>
                    </m:r>
                    <m:r>
                      <a:rPr lang="en-US" sz="1400" b="1" i="1">
                        <a:latin typeface="Cambria Math" panose="02040503050406030204" pitchFamily="18" charset="0"/>
                      </a:rPr>
                      <m:t> ∗ </m:t>
                    </m:r>
                    <m:d>
                      <m:dPr>
                        <m:ctrlPr>
                          <a:rPr lang="en-US" sz="1400" b="1" i="1">
                            <a:latin typeface="Cambria Math" panose="02040503050406030204" pitchFamily="18" charset="0"/>
                          </a:rPr>
                        </m:ctrlPr>
                      </m:dPr>
                      <m:e>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e>
                    </m:d>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𝑤h𝑒𝑟𝑒</m:t>
                    </m:r>
                    <m:r>
                      <a:rPr lang="en-US" sz="1400" i="1">
                        <a:latin typeface="Cambria Math" panose="02040503050406030204" pitchFamily="18" charset="0"/>
                      </a:rPr>
                      <m:t> </m:t>
                    </m:r>
                    <m:r>
                      <a:rPr lang="en-US" sz="1400" b="1" i="1">
                        <a:latin typeface="Cambria Math" panose="02040503050406030204" pitchFamily="18" charset="0"/>
                      </a:rPr>
                      <m:t>𝒓</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𝑟𝑎𝑛𝑑𝑜𝑚</m:t>
                    </m:r>
                    <m:r>
                      <a:rPr lang="en-US" sz="1400" i="1">
                        <a:latin typeface="Cambria Math" panose="02040503050406030204" pitchFamily="18" charset="0"/>
                      </a:rPr>
                      <m:t> </m:t>
                    </m:r>
                    <m:r>
                      <a:rPr lang="en-US" sz="1400" i="1">
                        <a:latin typeface="Cambria Math" panose="02040503050406030204" pitchFamily="18" charset="0"/>
                      </a:rPr>
                      <m:t>𝑛𝑢𝑚𝑏𝑒𝑟</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0 </m:t>
                    </m:r>
                    <m:r>
                      <a:rPr lang="en-US" sz="1400" i="1">
                        <a:latin typeface="Cambria Math" panose="02040503050406030204" pitchFamily="18" charset="0"/>
                      </a:rPr>
                      <m:t>𝑎𝑛𝑑</m:t>
                    </m:r>
                    <m:r>
                      <a:rPr lang="en-US" sz="1400" i="1">
                        <a:latin typeface="Cambria Math" panose="02040503050406030204" pitchFamily="18" charset="0"/>
                      </a:rPr>
                      <m:t> 1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𝑟𝑎𝑛𝑑𝑜𝑚𝑙𝑦</m:t>
                    </m:r>
                    <m:r>
                      <a:rPr lang="en-US" sz="1400" i="1">
                        <a:latin typeface="Cambria Math" panose="02040503050406030204" pitchFamily="18" charset="0"/>
                      </a:rPr>
                      <m:t> </m:t>
                    </m:r>
                    <m:r>
                      <a:rPr lang="en-US" sz="1400" i="1">
                        <a:latin typeface="Cambria Math" panose="02040503050406030204" pitchFamily="18" charset="0"/>
                      </a:rPr>
                      <m:t>𝑠𝑒𝑙𝑒𝑐𝑡𝑒𝑑</m:t>
                    </m:r>
                    <m:r>
                      <a:rPr lang="en-US" sz="1400" i="1">
                        <a:latin typeface="Cambria Math" panose="02040503050406030204" pitchFamily="18" charset="0"/>
                      </a:rPr>
                      <m:t> </m:t>
                    </m:r>
                    <m:r>
                      <a:rPr lang="en-US" sz="1400" i="1">
                        <a:latin typeface="Cambria Math" panose="02040503050406030204" pitchFamily="18" charset="0"/>
                      </a:rPr>
                      <m:t>𝑓𝑟𝑜𝑚</m:t>
                    </m:r>
                    <m:r>
                      <a:rPr lang="en-US" sz="1400" i="1">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i="1">
                        <a:latin typeface="Cambria Math" panose="02040503050406030204" pitchFamily="18" charset="0"/>
                      </a:rPr>
                      <m:t>.</m:t>
                    </m:r>
                  </m:oMath>
                </a14:m>
                <a:endParaRPr lang="en-US" sz="1400" dirty="0"/>
              </a:p>
              <a:p>
                <a:r>
                  <a:rPr lang="en-US" sz="2000" dirty="0"/>
                  <a:t>SMOTE-NC generates synthetic samples for the minority class by interpolating between minority class samples and their nearest neighbors. The nearest neighbors correction is applied to ensure the generated samples are consistent with the distribution of the continuous features in the minority class</a:t>
                </a:r>
                <a:endParaRPr lang="en-IL" sz="2000" dirty="0"/>
              </a:p>
            </p:txBody>
          </p:sp>
        </mc:Choice>
        <mc:Fallback xmlns="">
          <p:sp>
            <p:nvSpPr>
              <p:cNvPr id="3" name="Content Placeholder 2">
                <a:extLst>
                  <a:ext uri="{FF2B5EF4-FFF2-40B4-BE49-F238E27FC236}">
                    <a16:creationId xmlns:a16="http://schemas.microsoft.com/office/drawing/2014/main" id="{890A6ACE-89F9-4D4A-1F07-570448860F6D}"/>
                  </a:ext>
                </a:extLst>
              </p:cNvPr>
              <p:cNvSpPr>
                <a:spLocks noGrp="1" noRot="1" noChangeAspect="1" noMove="1" noResize="1" noEditPoints="1" noAdjustHandles="1" noChangeArrowheads="1" noChangeShapeType="1" noTextEdit="1"/>
              </p:cNvSpPr>
              <p:nvPr>
                <p:ph idx="1"/>
              </p:nvPr>
            </p:nvSpPr>
            <p:spPr>
              <a:xfrm>
                <a:off x="1280160" y="1828457"/>
                <a:ext cx="9628632" cy="4348506"/>
              </a:xfrm>
              <a:blipFill>
                <a:blip r:embed="rId2"/>
                <a:stretch>
                  <a:fillRect l="-570" t="-842"/>
                </a:stretch>
              </a:blipFill>
            </p:spPr>
            <p:txBody>
              <a:bodyPr/>
              <a:lstStyle/>
              <a:p>
                <a:r>
                  <a:rPr lang="en-IL">
                    <a:noFill/>
                  </a:rPr>
                  <a:t> </a:t>
                </a:r>
              </a:p>
            </p:txBody>
          </p:sp>
        </mc:Fallback>
      </mc:AlternateContent>
    </p:spTree>
    <p:extLst>
      <p:ext uri="{BB962C8B-B14F-4D97-AF65-F5344CB8AC3E}">
        <p14:creationId xmlns:p14="http://schemas.microsoft.com/office/powerpoint/2010/main" val="42217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ED2BF-DC53-C138-6CD7-2D567622E466}"/>
              </a:ext>
            </a:extLst>
          </p:cNvPr>
          <p:cNvSpPr>
            <a:spLocks noGrp="1"/>
          </p:cNvSpPr>
          <p:nvPr>
            <p:ph type="ctrTitle"/>
          </p:nvPr>
        </p:nvSpPr>
        <p:spPr/>
        <p:txBody>
          <a:bodyPr/>
          <a:lstStyle/>
          <a:p>
            <a:r>
              <a:rPr lang="en-US" dirty="0"/>
              <a:t>Unsupervised Learning</a:t>
            </a:r>
            <a:endParaRPr lang="en-IL" dirty="0"/>
          </a:p>
        </p:txBody>
      </p:sp>
      <p:sp>
        <p:nvSpPr>
          <p:cNvPr id="5" name="Subtitle 4">
            <a:extLst>
              <a:ext uri="{FF2B5EF4-FFF2-40B4-BE49-F238E27FC236}">
                <a16:creationId xmlns:a16="http://schemas.microsoft.com/office/drawing/2014/main" id="{9317CC5C-DA5F-0D97-80F4-46C48864E158}"/>
              </a:ext>
            </a:extLst>
          </p:cNvPr>
          <p:cNvSpPr>
            <a:spLocks noGrp="1"/>
          </p:cNvSpPr>
          <p:nvPr>
            <p:ph type="subTitle" idx="1"/>
          </p:nvPr>
        </p:nvSpPr>
        <p:spPr/>
        <p:txBody>
          <a:bodyPr/>
          <a:lstStyle/>
          <a:p>
            <a:r>
              <a:rPr lang="en-US" dirty="0"/>
              <a:t>Cluster our data into risk groups before the supervised learning</a:t>
            </a:r>
            <a:endParaRPr lang="en-IL" dirty="0"/>
          </a:p>
        </p:txBody>
      </p:sp>
    </p:spTree>
    <p:extLst>
      <p:ext uri="{BB962C8B-B14F-4D97-AF65-F5344CB8AC3E}">
        <p14:creationId xmlns:p14="http://schemas.microsoft.com/office/powerpoint/2010/main" val="39526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K Means &amp; Mini Batch K Means </a:t>
            </a:r>
            <a:endParaRPr lang="en-IL" dirty="0"/>
          </a:p>
        </p:txBody>
      </p:sp>
      <p:pic>
        <p:nvPicPr>
          <p:cNvPr id="11" name="Picture 10">
            <a:extLst>
              <a:ext uri="{FF2B5EF4-FFF2-40B4-BE49-F238E27FC236}">
                <a16:creationId xmlns:a16="http://schemas.microsoft.com/office/drawing/2014/main" id="{084CAF52-6990-2904-AED4-368851176A1A}"/>
              </a:ext>
            </a:extLst>
          </p:cNvPr>
          <p:cNvPicPr>
            <a:picLocks noChangeAspect="1"/>
          </p:cNvPicPr>
          <p:nvPr/>
        </p:nvPicPr>
        <p:blipFill rotWithShape="1">
          <a:blip r:embed="rId2"/>
          <a:srcRect t="2631" r="3880" b="5264"/>
          <a:stretch/>
        </p:blipFill>
        <p:spPr>
          <a:xfrm>
            <a:off x="6094476" y="1828456"/>
            <a:ext cx="5594760" cy="2167241"/>
          </a:xfrm>
          <a:prstGeom prst="rect">
            <a:avLst/>
          </a:prstGeom>
        </p:spPr>
      </p:pic>
      <p:pic>
        <p:nvPicPr>
          <p:cNvPr id="13" name="Picture 12">
            <a:extLst>
              <a:ext uri="{FF2B5EF4-FFF2-40B4-BE49-F238E27FC236}">
                <a16:creationId xmlns:a16="http://schemas.microsoft.com/office/drawing/2014/main" id="{4DA238EC-BB55-DE15-53F4-EFE0C13EF060}"/>
              </a:ext>
            </a:extLst>
          </p:cNvPr>
          <p:cNvPicPr>
            <a:picLocks noChangeAspect="1"/>
          </p:cNvPicPr>
          <p:nvPr/>
        </p:nvPicPr>
        <p:blipFill rotWithShape="1">
          <a:blip r:embed="rId3"/>
          <a:srcRect r="2964" b="2777"/>
          <a:stretch/>
        </p:blipFill>
        <p:spPr>
          <a:xfrm>
            <a:off x="499716" y="1828455"/>
            <a:ext cx="4945512" cy="2167241"/>
          </a:xfrm>
          <a:prstGeom prst="rect">
            <a:avLst/>
          </a:prstGeom>
        </p:spPr>
      </p:pic>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We can easily notice that both models created new risk group with much higher risk than the other and the original data.</a:t>
            </a:r>
          </a:p>
          <a:p>
            <a:r>
              <a:rPr lang="en-US" sz="2000" dirty="0"/>
              <a:t>It seems like a good direction so we tested some more models, the following is the Winner </a:t>
            </a:r>
            <a:endParaRPr lang="en-IL" sz="2000" dirty="0"/>
          </a:p>
        </p:txBody>
      </p:sp>
    </p:spTree>
    <p:extLst>
      <p:ext uri="{BB962C8B-B14F-4D97-AF65-F5344CB8AC3E}">
        <p14:creationId xmlns:p14="http://schemas.microsoft.com/office/powerpoint/2010/main" val="30776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Gaussian Mixture Model</a:t>
            </a:r>
            <a:endParaRPr lang="en-IL" dirty="0"/>
          </a:p>
        </p:txBody>
      </p:sp>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The model give us more accurate risk group dividing, we’ll use the classes that GMM made and insert it into the data.</a:t>
            </a:r>
          </a:p>
          <a:p>
            <a:r>
              <a:rPr lang="en-US" sz="2000" dirty="0"/>
              <a:t>We are trying to use weight for classes to affect the supervised model.</a:t>
            </a:r>
            <a:endParaRPr lang="en-IL" sz="2000" dirty="0"/>
          </a:p>
        </p:txBody>
      </p:sp>
      <p:pic>
        <p:nvPicPr>
          <p:cNvPr id="4" name="Picture 3">
            <a:extLst>
              <a:ext uri="{FF2B5EF4-FFF2-40B4-BE49-F238E27FC236}">
                <a16:creationId xmlns:a16="http://schemas.microsoft.com/office/drawing/2014/main" id="{6EC79D9C-B283-3F72-0CAE-6B43D2D9BC93}"/>
              </a:ext>
            </a:extLst>
          </p:cNvPr>
          <p:cNvPicPr>
            <a:picLocks noChangeAspect="1"/>
          </p:cNvPicPr>
          <p:nvPr/>
        </p:nvPicPr>
        <p:blipFill>
          <a:blip r:embed="rId2"/>
          <a:stretch>
            <a:fillRect/>
          </a:stretch>
        </p:blipFill>
        <p:spPr>
          <a:xfrm>
            <a:off x="345764" y="1828456"/>
            <a:ext cx="5391902" cy="2276793"/>
          </a:xfrm>
          <a:prstGeom prst="rect">
            <a:avLst/>
          </a:prstGeom>
        </p:spPr>
      </p:pic>
      <p:pic>
        <p:nvPicPr>
          <p:cNvPr id="6" name="Picture 5">
            <a:extLst>
              <a:ext uri="{FF2B5EF4-FFF2-40B4-BE49-F238E27FC236}">
                <a16:creationId xmlns:a16="http://schemas.microsoft.com/office/drawing/2014/main" id="{F5BF617E-8304-4FC9-11D8-DCADAAB05BF6}"/>
              </a:ext>
            </a:extLst>
          </p:cNvPr>
          <p:cNvPicPr>
            <a:picLocks noChangeAspect="1"/>
          </p:cNvPicPr>
          <p:nvPr/>
        </p:nvPicPr>
        <p:blipFill>
          <a:blip r:embed="rId3"/>
          <a:stretch>
            <a:fillRect/>
          </a:stretch>
        </p:blipFill>
        <p:spPr>
          <a:xfrm>
            <a:off x="5982296" y="1940281"/>
            <a:ext cx="5525271" cy="2152950"/>
          </a:xfrm>
          <a:prstGeom prst="rect">
            <a:avLst/>
          </a:prstGeom>
        </p:spPr>
      </p:pic>
      <mc:AlternateContent xmlns:mc="http://schemas.openxmlformats.org/markup-compatibility/2006">
        <mc:Choice xmlns:am3d="http://schemas.microsoft.com/office/drawing/2017/model3d" Requires="am3d">
          <p:graphicFrame>
            <p:nvGraphicFramePr>
              <p:cNvPr id="12" name="3D Model 11" descr="1">
                <a:extLst>
                  <a:ext uri="{FF2B5EF4-FFF2-40B4-BE49-F238E27FC236}">
                    <a16:creationId xmlns:a16="http://schemas.microsoft.com/office/drawing/2014/main" id="{393855B6-861E-3509-E187-9EE7D4C3617D}"/>
                  </a:ext>
                </a:extLst>
              </p:cNvPr>
              <p:cNvGraphicFramePr>
                <a:graphicFrameLocks noChangeAspect="1"/>
              </p:cNvGraphicFramePr>
              <p:nvPr>
                <p:extLst>
                  <p:ext uri="{D42A27DB-BD31-4B8C-83A1-F6EECF244321}">
                    <p14:modId xmlns:p14="http://schemas.microsoft.com/office/powerpoint/2010/main" val="2463470864"/>
                  </p:ext>
                </p:extLst>
              </p:nvPr>
            </p:nvGraphicFramePr>
            <p:xfrm>
              <a:off x="359961" y="558912"/>
              <a:ext cx="698138" cy="1176974"/>
            </p:xfrm>
            <a:graphic>
              <a:graphicData uri="http://schemas.microsoft.com/office/drawing/2017/model3d">
                <am3d:model3d r:embed="rId4">
                  <am3d:spPr>
                    <a:xfrm>
                      <a:off x="0" y="0"/>
                      <a:ext cx="698138" cy="1176974"/>
                    </a:xfrm>
                    <a:prstGeom prst="rect">
                      <a:avLst/>
                    </a:prstGeom>
                  </am3d:spPr>
                  <am3d:camera>
                    <am3d:pos x="0" y="0" z="56205818"/>
                    <am3d:up dx="0" dy="36000000" dz="0"/>
                    <am3d:lookAt x="0" y="0" z="0"/>
                    <am3d:perspective fov="2700000"/>
                  </am3d:camera>
                  <am3d:trans>
                    <am3d:meterPerModelUnit n="13749960" d="1000000"/>
                    <am3d:preTrans dx="0" dy="-18776849" dz="0"/>
                    <am3d:scale>
                      <am3d:sx n="1000000" d="1000000"/>
                      <am3d:sy n="1000000" d="1000000"/>
                      <am3d:sz n="1000000" d="1000000"/>
                    </am3d:scale>
                    <am3d:rot ax="1030031" ay="1211985" az="365320"/>
                    <am3d:postTrans dx="0" dy="0" dz="0"/>
                  </am3d:trans>
                  <am3d:raster rName="Office3DRenderer" rVer="16.0.8326">
                    <am3d:blip r:embed="rId5"/>
                  </am3d:raster>
                  <am3d:objViewport viewportSz="12998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1">
                <a:extLst>
                  <a:ext uri="{FF2B5EF4-FFF2-40B4-BE49-F238E27FC236}">
                    <a16:creationId xmlns:a16="http://schemas.microsoft.com/office/drawing/2014/main" id="{393855B6-861E-3509-E187-9EE7D4C3617D}"/>
                  </a:ext>
                </a:extLst>
              </p:cNvPr>
              <p:cNvPicPr>
                <a:picLocks noGrp="1" noRot="1" noChangeAspect="1" noMove="1" noResize="1" noEditPoints="1" noAdjustHandles="1" noChangeArrowheads="1" noChangeShapeType="1" noCrop="1"/>
              </p:cNvPicPr>
              <p:nvPr/>
            </p:nvPicPr>
            <p:blipFill>
              <a:blip r:embed="rId5"/>
              <a:stretch>
                <a:fillRect/>
              </a:stretch>
            </p:blipFill>
            <p:spPr>
              <a:xfrm>
                <a:off x="359961" y="558912"/>
                <a:ext cx="698138" cy="1176974"/>
              </a:xfrm>
              <a:prstGeom prst="rect">
                <a:avLst/>
              </a:prstGeom>
            </p:spPr>
          </p:pic>
        </mc:Fallback>
      </mc:AlternateContent>
    </p:spTree>
    <p:extLst>
      <p:ext uri="{BB962C8B-B14F-4D97-AF65-F5344CB8AC3E}">
        <p14:creationId xmlns:p14="http://schemas.microsoft.com/office/powerpoint/2010/main" val="297994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4C562-28BA-5C16-3C3B-10006C253A4E}"/>
              </a:ext>
            </a:extLst>
          </p:cNvPr>
          <p:cNvSpPr>
            <a:spLocks noGrp="1"/>
          </p:cNvSpPr>
          <p:nvPr>
            <p:ph type="ctrTitle"/>
          </p:nvPr>
        </p:nvSpPr>
        <p:spPr/>
        <p:txBody>
          <a:bodyPr/>
          <a:lstStyle/>
          <a:p>
            <a:r>
              <a:rPr lang="en-US" dirty="0"/>
              <a:t>Supervised Learning</a:t>
            </a:r>
            <a:endParaRPr lang="en-IL" dirty="0"/>
          </a:p>
        </p:txBody>
      </p:sp>
      <p:sp>
        <p:nvSpPr>
          <p:cNvPr id="5" name="Subtitle 4">
            <a:extLst>
              <a:ext uri="{FF2B5EF4-FFF2-40B4-BE49-F238E27FC236}">
                <a16:creationId xmlns:a16="http://schemas.microsoft.com/office/drawing/2014/main" id="{D996D689-27E7-9AE8-6281-D835851EC3AF}"/>
              </a:ext>
            </a:extLst>
          </p:cNvPr>
          <p:cNvSpPr>
            <a:spLocks noGrp="1"/>
          </p:cNvSpPr>
          <p:nvPr>
            <p:ph type="subTitle" idx="1"/>
          </p:nvPr>
        </p:nvSpPr>
        <p:spPr/>
        <p:txBody>
          <a:bodyPr/>
          <a:lstStyle/>
          <a:p>
            <a:r>
              <a:rPr lang="en-US" dirty="0"/>
              <a:t>How should we choose our model?</a:t>
            </a:r>
            <a:endParaRPr lang="en-IL" dirty="0"/>
          </a:p>
        </p:txBody>
      </p:sp>
    </p:spTree>
    <p:extLst>
      <p:ext uri="{BB962C8B-B14F-4D97-AF65-F5344CB8AC3E}">
        <p14:creationId xmlns:p14="http://schemas.microsoft.com/office/powerpoint/2010/main" val="36199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B413D-D536-CC7B-3AB8-69A966D78890}"/>
              </a:ext>
            </a:extLst>
          </p:cNvPr>
          <p:cNvSpPr>
            <a:spLocks noGrp="1"/>
          </p:cNvSpPr>
          <p:nvPr>
            <p:ph type="title"/>
          </p:nvPr>
        </p:nvSpPr>
        <p:spPr>
          <a:xfrm>
            <a:off x="1280160" y="466343"/>
            <a:ext cx="9628632" cy="1362113"/>
          </a:xfrm>
        </p:spPr>
        <p:txBody>
          <a:bodyPr anchor="ctr">
            <a:normAutofit/>
          </a:bodyPr>
          <a:lstStyle/>
          <a:p>
            <a:r>
              <a:rPr lang="en-US" dirty="0"/>
              <a:t>Confusion Matrices &amp; Related Rates</a:t>
            </a:r>
            <a:endParaRPr lang="en-IL" dirty="0"/>
          </a:p>
        </p:txBody>
      </p:sp>
      <p:pic>
        <p:nvPicPr>
          <p:cNvPr id="13" name="Picture 12">
            <a:extLst>
              <a:ext uri="{FF2B5EF4-FFF2-40B4-BE49-F238E27FC236}">
                <a16:creationId xmlns:a16="http://schemas.microsoft.com/office/drawing/2014/main" id="{00A6D9BA-2051-563A-5A5C-5B5DB3792941}"/>
              </a:ext>
            </a:extLst>
          </p:cNvPr>
          <p:cNvPicPr>
            <a:picLocks noChangeAspect="1"/>
          </p:cNvPicPr>
          <p:nvPr/>
        </p:nvPicPr>
        <p:blipFill>
          <a:blip r:embed="rId2"/>
          <a:stretch>
            <a:fillRect/>
          </a:stretch>
        </p:blipFill>
        <p:spPr>
          <a:xfrm>
            <a:off x="2602611" y="1828456"/>
            <a:ext cx="6986777" cy="5027637"/>
          </a:xfrm>
          <a:prstGeom prst="rect">
            <a:avLst/>
          </a:prstGeom>
        </p:spPr>
      </p:pic>
    </p:spTree>
    <p:extLst>
      <p:ext uri="{BB962C8B-B14F-4D97-AF65-F5344CB8AC3E}">
        <p14:creationId xmlns:p14="http://schemas.microsoft.com/office/powerpoint/2010/main" val="40843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B67CD3-2DDB-1084-0D00-B17466B0F16C}"/>
              </a:ext>
            </a:extLst>
          </p:cNvPr>
          <p:cNvPicPr>
            <a:picLocks noChangeAspect="1"/>
          </p:cNvPicPr>
          <p:nvPr/>
        </p:nvPicPr>
        <p:blipFill rotWithShape="1">
          <a:blip r:embed="rId2"/>
          <a:srcRect r="5480"/>
          <a:stretch/>
        </p:blipFill>
        <p:spPr>
          <a:xfrm>
            <a:off x="565966" y="1309391"/>
            <a:ext cx="10453968" cy="4239217"/>
          </a:xfrm>
          <a:prstGeom prst="rect">
            <a:avLst/>
          </a:prstGeom>
        </p:spPr>
      </p:pic>
    </p:spTree>
    <p:extLst>
      <p:ext uri="{BB962C8B-B14F-4D97-AF65-F5344CB8AC3E}">
        <p14:creationId xmlns:p14="http://schemas.microsoft.com/office/powerpoint/2010/main" val="33207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1AE0-64F4-06D2-7B7E-CCF97A5594C2}"/>
              </a:ext>
            </a:extLst>
          </p:cNvPr>
          <p:cNvSpPr>
            <a:spLocks noGrp="1"/>
          </p:cNvSpPr>
          <p:nvPr>
            <p:ph type="title"/>
          </p:nvPr>
        </p:nvSpPr>
        <p:spPr>
          <a:xfrm>
            <a:off x="1280160" y="466343"/>
            <a:ext cx="9628632" cy="1362113"/>
          </a:xfrm>
        </p:spPr>
        <p:txBody>
          <a:bodyPr anchor="ctr">
            <a:normAutofit/>
          </a:bodyPr>
          <a:lstStyle/>
          <a:p>
            <a:r>
              <a:rPr lang="en-US" dirty="0"/>
              <a:t>Model</a:t>
            </a:r>
            <a:r>
              <a:rPr lang="he-IL" dirty="0"/>
              <a:t> </a:t>
            </a:r>
            <a:r>
              <a:rPr lang="en-US" dirty="0"/>
              <a:t>Picking</a:t>
            </a:r>
            <a:endParaRPr lang="en-IL" dirty="0"/>
          </a:p>
        </p:txBody>
      </p:sp>
      <p:sp>
        <p:nvSpPr>
          <p:cNvPr id="3" name="Content Placeholder 2">
            <a:extLst>
              <a:ext uri="{FF2B5EF4-FFF2-40B4-BE49-F238E27FC236}">
                <a16:creationId xmlns:a16="http://schemas.microsoft.com/office/drawing/2014/main" id="{60D1063B-DE5A-B806-964F-2987BFB29D96}"/>
              </a:ext>
            </a:extLst>
          </p:cNvPr>
          <p:cNvSpPr>
            <a:spLocks noGrp="1"/>
          </p:cNvSpPr>
          <p:nvPr>
            <p:ph type="body" sz="half" idx="2"/>
          </p:nvPr>
        </p:nvSpPr>
        <p:spPr>
          <a:xfrm>
            <a:off x="348792" y="2465293"/>
            <a:ext cx="4777901" cy="3711669"/>
          </a:xfrm>
        </p:spPr>
        <p:txBody>
          <a:bodyPr>
            <a:normAutofit/>
          </a:bodyPr>
          <a:lstStyle/>
          <a:p>
            <a:pPr marL="342900" indent="-342900">
              <a:lnSpc>
                <a:spcPct val="90000"/>
              </a:lnSpc>
              <a:buFont typeface="Wingdings" panose="05000000000000000000" pitchFamily="2" charset="2"/>
              <a:buChar char="§"/>
            </a:pPr>
            <a:r>
              <a:rPr lang="en-US" sz="1900" dirty="0"/>
              <a:t>If we look from an unbiased point of view, we should use the model with the highest balanced accuracy, therefore we’ll get the best result for any data.</a:t>
            </a:r>
          </a:p>
          <a:p>
            <a:pPr marL="342900" indent="-342900">
              <a:lnSpc>
                <a:spcPct val="90000"/>
              </a:lnSpc>
              <a:buFont typeface="Wingdings" panose="05000000000000000000" pitchFamily="2" charset="2"/>
              <a:buChar char="§"/>
            </a:pPr>
            <a:r>
              <a:rPr lang="en-US" sz="1900" dirty="0"/>
              <a:t>On the other hand, we are testing death prediction in 5 years, taking this into consider should maybe measure the </a:t>
            </a:r>
            <a:r>
              <a:rPr lang="en-US" sz="1900" b="1" dirty="0"/>
              <a:t>False Negative Rate</a:t>
            </a:r>
            <a:r>
              <a:rPr lang="en-US" sz="1900" dirty="0"/>
              <a:t>. </a:t>
            </a:r>
            <a:br>
              <a:rPr lang="en-US" sz="1900" dirty="0"/>
            </a:br>
            <a:r>
              <a:rPr lang="en-US" sz="1900" dirty="0"/>
              <a:t>It can show how many dead in 5 years people the model “missed”.</a:t>
            </a:r>
          </a:p>
          <a:p>
            <a:pPr marL="342900" indent="-342900">
              <a:lnSpc>
                <a:spcPct val="90000"/>
              </a:lnSpc>
              <a:buFont typeface="Wingdings" panose="05000000000000000000" pitchFamily="2" charset="2"/>
              <a:buChar char="§"/>
            </a:pPr>
            <a:r>
              <a:rPr lang="en-US" sz="1900" dirty="0"/>
              <a:t>It’s quite understandable why </a:t>
            </a:r>
          </a:p>
        </p:txBody>
      </p:sp>
      <p:pic>
        <p:nvPicPr>
          <p:cNvPr id="7" name="Picture 6">
            <a:extLst>
              <a:ext uri="{FF2B5EF4-FFF2-40B4-BE49-F238E27FC236}">
                <a16:creationId xmlns:a16="http://schemas.microsoft.com/office/drawing/2014/main" id="{176FB4E2-00DA-A4D4-4F63-395F0F0E5CC6}"/>
              </a:ext>
            </a:extLst>
          </p:cNvPr>
          <p:cNvPicPr>
            <a:picLocks noChangeAspect="1"/>
          </p:cNvPicPr>
          <p:nvPr/>
        </p:nvPicPr>
        <p:blipFill rotWithShape="1">
          <a:blip r:embed="rId2"/>
          <a:srcRect r="5341"/>
          <a:stretch/>
        </p:blipFill>
        <p:spPr>
          <a:xfrm>
            <a:off x="5080973" y="2696066"/>
            <a:ext cx="7065308" cy="2828726"/>
          </a:xfrm>
          <a:prstGeom prst="rect">
            <a:avLst/>
          </a:prstGeom>
        </p:spPr>
      </p:pic>
    </p:spTree>
    <p:extLst>
      <p:ext uri="{BB962C8B-B14F-4D97-AF65-F5344CB8AC3E}">
        <p14:creationId xmlns:p14="http://schemas.microsoft.com/office/powerpoint/2010/main" val="95793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643E-CC21-E426-68B6-E0B4BD0EC5B4}"/>
              </a:ext>
            </a:extLst>
          </p:cNvPr>
          <p:cNvSpPr>
            <a:spLocks noGrp="1"/>
          </p:cNvSpPr>
          <p:nvPr>
            <p:ph type="title"/>
          </p:nvPr>
        </p:nvSpPr>
        <p:spPr/>
        <p:txBody>
          <a:bodyPr/>
          <a:lstStyle/>
          <a:p>
            <a:r>
              <a:rPr lang="en-US" dirty="0"/>
              <a:t>Conclusions</a:t>
            </a:r>
            <a:endParaRPr lang="en-IL" dirty="0"/>
          </a:p>
        </p:txBody>
      </p:sp>
      <p:sp>
        <p:nvSpPr>
          <p:cNvPr id="5" name="Content Placeholder 4">
            <a:extLst>
              <a:ext uri="{FF2B5EF4-FFF2-40B4-BE49-F238E27FC236}">
                <a16:creationId xmlns:a16="http://schemas.microsoft.com/office/drawing/2014/main" id="{63DF0205-193B-9D1F-507B-6C0DE6206C6E}"/>
              </a:ext>
            </a:extLst>
          </p:cNvPr>
          <p:cNvSpPr>
            <a:spLocks noGrp="1"/>
          </p:cNvSpPr>
          <p:nvPr>
            <p:ph idx="1"/>
          </p:nvPr>
        </p:nvSpPr>
        <p:spPr/>
        <p:txBody>
          <a:bodyPr/>
          <a:lstStyle/>
          <a:p>
            <a:r>
              <a:rPr lang="en-US" dirty="0"/>
              <a:t>Imbalanced data provides a lot of difficulties that we must chose a road  along the way, it can be a waste of time in some cases.</a:t>
            </a:r>
          </a:p>
          <a:p>
            <a:r>
              <a:rPr lang="en-US" dirty="0"/>
              <a:t>Trying unsupervised learning was a nice challenge </a:t>
            </a:r>
            <a:r>
              <a:rPr lang="en-US" dirty="0">
                <a:sym typeface="Wingdings" panose="05000000000000000000" pitchFamily="2" charset="2"/>
              </a:rPr>
              <a:t></a:t>
            </a:r>
          </a:p>
          <a:p>
            <a:r>
              <a:rPr lang="en-US" dirty="0">
                <a:sym typeface="Wingdings" panose="05000000000000000000" pitchFamily="2" charset="2"/>
              </a:rPr>
              <a:t>In our case the “Logistic regression quadratically penalized with SGD” model fits the most.</a:t>
            </a:r>
          </a:p>
          <a:p>
            <a:r>
              <a:rPr lang="en-US" dirty="0">
                <a:sym typeface="Wingdings" panose="05000000000000000000" pitchFamily="2" charset="2"/>
              </a:rPr>
              <a:t>For future work we should create a new model that will optimize the following Min-Max problem:</a:t>
            </a:r>
          </a:p>
          <a:p>
            <a:pPr lvl="2">
              <a:buFont typeface="Wingdings" panose="05000000000000000000" pitchFamily="2" charset="2"/>
              <a:buChar char="Ø"/>
            </a:pPr>
            <a:r>
              <a:rPr lang="en-US" dirty="0">
                <a:sym typeface="Wingdings" panose="05000000000000000000" pitchFamily="2" charset="2"/>
              </a:rPr>
              <a:t>Minimize the false negative rate</a:t>
            </a:r>
          </a:p>
          <a:p>
            <a:pPr lvl="2">
              <a:buFont typeface="Wingdings" panose="05000000000000000000" pitchFamily="2" charset="2"/>
              <a:buChar char="Ø"/>
            </a:pPr>
            <a:r>
              <a:rPr lang="en-US" dirty="0">
                <a:sym typeface="Wingdings" panose="05000000000000000000" pitchFamily="2" charset="2"/>
              </a:rPr>
              <a:t>Maximize the balanced accuracy </a:t>
            </a:r>
          </a:p>
          <a:p>
            <a:pPr lvl="2">
              <a:buFont typeface="Wingdings" panose="05000000000000000000" pitchFamily="2" charset="2"/>
              <a:buChar char="Ø"/>
            </a:pPr>
            <a:endParaRPr lang="en-US" dirty="0">
              <a:sym typeface="Wingdings" panose="05000000000000000000" pitchFamily="2" charset="2"/>
            </a:endParaRPr>
          </a:p>
        </p:txBody>
      </p:sp>
    </p:spTree>
    <p:extLst>
      <p:ext uri="{BB962C8B-B14F-4D97-AF65-F5344CB8AC3E}">
        <p14:creationId xmlns:p14="http://schemas.microsoft.com/office/powerpoint/2010/main" val="130313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approach </a:t>
            </a:r>
          </a:p>
        </p:txBody>
      </p:sp>
      <p:graphicFrame>
        <p:nvGraphicFramePr>
          <p:cNvPr id="5" name="Content Placeholder 3">
            <a:extLst>
              <a:ext uri="{FF2B5EF4-FFF2-40B4-BE49-F238E27FC236}">
                <a16:creationId xmlns:a16="http://schemas.microsoft.com/office/drawing/2014/main" id="{1B4A3348-6FED-6785-5051-EA3DD9340716}"/>
              </a:ext>
            </a:extLst>
          </p:cNvPr>
          <p:cNvGraphicFramePr>
            <a:graphicFrameLocks/>
          </p:cNvGraphicFramePr>
          <p:nvPr>
            <p:extLst>
              <p:ext uri="{D42A27DB-BD31-4B8C-83A1-F6EECF244321}">
                <p14:modId xmlns:p14="http://schemas.microsoft.com/office/powerpoint/2010/main" val="1564960616"/>
              </p:ext>
            </p:extLst>
          </p:nvPr>
        </p:nvGraphicFramePr>
        <p:xfrm>
          <a:off x="4710608" y="2192827"/>
          <a:ext cx="7236216" cy="4198830"/>
        </p:xfrm>
        <a:graphic>
          <a:graphicData uri="http://schemas.openxmlformats.org/drawingml/2006/table">
            <a:tbl>
              <a:tblPr firstRow="1" bandRow="1">
                <a:tableStyleId>{3B4B98B0-60AC-42C2-AFA5-B58CD77FA1E5}</a:tableStyleId>
              </a:tblPr>
              <a:tblGrid>
                <a:gridCol w="1809054">
                  <a:extLst>
                    <a:ext uri="{9D8B030D-6E8A-4147-A177-3AD203B41FA5}">
                      <a16:colId xmlns:a16="http://schemas.microsoft.com/office/drawing/2014/main" val="20000"/>
                    </a:ext>
                  </a:extLst>
                </a:gridCol>
                <a:gridCol w="1809054">
                  <a:extLst>
                    <a:ext uri="{9D8B030D-6E8A-4147-A177-3AD203B41FA5}">
                      <a16:colId xmlns:a16="http://schemas.microsoft.com/office/drawing/2014/main" val="20001"/>
                    </a:ext>
                  </a:extLst>
                </a:gridCol>
                <a:gridCol w="1809054">
                  <a:extLst>
                    <a:ext uri="{9D8B030D-6E8A-4147-A177-3AD203B41FA5}">
                      <a16:colId xmlns:a16="http://schemas.microsoft.com/office/drawing/2014/main" val="3204948549"/>
                    </a:ext>
                  </a:extLst>
                </a:gridCol>
                <a:gridCol w="1809054">
                  <a:extLst>
                    <a:ext uri="{9D8B030D-6E8A-4147-A177-3AD203B41FA5}">
                      <a16:colId xmlns:a16="http://schemas.microsoft.com/office/drawing/2014/main" val="20002"/>
                    </a:ext>
                  </a:extLst>
                </a:gridCol>
              </a:tblGrid>
              <a:tr h="309292">
                <a:tc>
                  <a:txBody>
                    <a:bodyPr/>
                    <a:lstStyle/>
                    <a:p>
                      <a:pPr algn="ctr"/>
                      <a:r>
                        <a:rPr lang="en-US" sz="1600" dirty="0"/>
                        <a:t>Year</a:t>
                      </a:r>
                      <a:endParaRPr sz="1600" dirty="0"/>
                    </a:p>
                  </a:txBody>
                  <a:tcPr anchor="ctr"/>
                </a:tc>
                <a:tc>
                  <a:txBody>
                    <a:bodyPr/>
                    <a:lstStyle/>
                    <a:p>
                      <a:pPr algn="ctr"/>
                      <a:r>
                        <a:rPr lang="en-US" sz="1600" dirty="0"/>
                        <a:t>Population</a:t>
                      </a:r>
                      <a:endParaRPr sz="1600" dirty="0"/>
                    </a:p>
                  </a:txBody>
                  <a:tcPr anchor="ctr"/>
                </a:tc>
                <a:tc>
                  <a:txBody>
                    <a:bodyPr/>
                    <a:lstStyle/>
                    <a:p>
                      <a:pPr algn="ctr"/>
                      <a:r>
                        <a:rPr lang="en-US" sz="1600" dirty="0"/>
                        <a:t>Death count</a:t>
                      </a:r>
                      <a:endParaRPr sz="1600" dirty="0"/>
                    </a:p>
                  </a:txBody>
                  <a:tcPr anchor="ctr"/>
                </a:tc>
                <a:tc>
                  <a:txBody>
                    <a:bodyPr/>
                    <a:lstStyle/>
                    <a:p>
                      <a:pPr algn="ctr"/>
                      <a:r>
                        <a:rPr lang="en-US" sz="1600" dirty="0"/>
                        <a:t>Death rate</a:t>
                      </a:r>
                      <a:endParaRPr sz="1600" dirty="0"/>
                    </a:p>
                  </a:txBody>
                  <a:tcPr anchor="ctr"/>
                </a:tc>
                <a:extLst>
                  <a:ext uri="{0D108BD9-81ED-4DB2-BD59-A6C34878D82A}">
                    <a16:rowId xmlns:a16="http://schemas.microsoft.com/office/drawing/2014/main" val="10000"/>
                  </a:ext>
                </a:extLst>
              </a:tr>
              <a:tr h="437257">
                <a:tc>
                  <a:txBody>
                    <a:bodyPr/>
                    <a:lstStyle/>
                    <a:p>
                      <a:pPr algn="ctr"/>
                      <a:r>
                        <a:rPr lang="en-US" sz="1600" dirty="0"/>
                        <a:t>2011</a:t>
                      </a:r>
                      <a:endParaRPr sz="1600" dirty="0"/>
                    </a:p>
                  </a:txBody>
                  <a:tcPr anchor="ctr"/>
                </a:tc>
                <a:tc>
                  <a:txBody>
                    <a:bodyPr/>
                    <a:lstStyle/>
                    <a:p>
                      <a:pPr algn="ctr"/>
                      <a:r>
                        <a:rPr lang="en-IL" sz="1600" dirty="0"/>
                        <a:t>1</a:t>
                      </a:r>
                      <a:r>
                        <a:rPr lang="en-US" sz="1600" dirty="0"/>
                        <a:t>,</a:t>
                      </a:r>
                      <a:r>
                        <a:rPr lang="en-IL" sz="1600" dirty="0"/>
                        <a:t>952</a:t>
                      </a:r>
                      <a:r>
                        <a:rPr lang="en-US" sz="1600" dirty="0"/>
                        <a:t>,</a:t>
                      </a:r>
                      <a:r>
                        <a:rPr lang="en-IL" sz="1600" dirty="0"/>
                        <a:t>624 </a:t>
                      </a:r>
                      <a:endParaRPr sz="1600" dirty="0"/>
                    </a:p>
                  </a:txBody>
                  <a:tcPr anchor="ctr"/>
                </a:tc>
                <a:tc>
                  <a:txBody>
                    <a:bodyPr/>
                    <a:lstStyle/>
                    <a:p>
                      <a:pPr algn="ctr"/>
                      <a:r>
                        <a:rPr lang="en-IL" sz="1600" dirty="0"/>
                        <a:t>1704 </a:t>
                      </a:r>
                      <a:endParaRPr sz="1600" dirty="0"/>
                    </a:p>
                  </a:txBody>
                  <a:tcPr anchor="ctr"/>
                </a:tc>
                <a:tc>
                  <a:txBody>
                    <a:bodyPr/>
                    <a:lstStyle/>
                    <a:p>
                      <a:pPr algn="ctr"/>
                      <a:r>
                        <a:rPr lang="en-IL" sz="1600" dirty="0"/>
                        <a:t>0.0873</a:t>
                      </a:r>
                      <a:r>
                        <a:rPr lang="en-US" sz="1600" dirty="0"/>
                        <a:t>%</a:t>
                      </a:r>
                      <a:endParaRPr sz="1600" dirty="0"/>
                    </a:p>
                  </a:txBody>
                  <a:tcPr anchor="ctr"/>
                </a:tc>
                <a:extLst>
                  <a:ext uri="{0D108BD9-81ED-4DB2-BD59-A6C34878D82A}">
                    <a16:rowId xmlns:a16="http://schemas.microsoft.com/office/drawing/2014/main" val="10001"/>
                  </a:ext>
                </a:extLst>
              </a:tr>
              <a:tr h="437257">
                <a:tc>
                  <a:txBody>
                    <a:bodyPr/>
                    <a:lstStyle/>
                    <a:p>
                      <a:pPr algn="ctr"/>
                      <a:r>
                        <a:rPr lang="en-IL" sz="1600" dirty="0"/>
                        <a:t>2012</a:t>
                      </a:r>
                    </a:p>
                  </a:txBody>
                  <a:tcPr anchor="ctr"/>
                </a:tc>
                <a:tc>
                  <a:txBody>
                    <a:bodyPr/>
                    <a:lstStyle/>
                    <a:p>
                      <a:pPr algn="ctr"/>
                      <a:r>
                        <a:rPr lang="en-IL" sz="1600" dirty="0"/>
                        <a:t>1</a:t>
                      </a:r>
                      <a:r>
                        <a:rPr lang="en-US" sz="1600" dirty="0"/>
                        <a:t>,</a:t>
                      </a:r>
                      <a:r>
                        <a:rPr lang="en-IL" sz="1600" dirty="0"/>
                        <a:t>990</a:t>
                      </a:r>
                      <a:r>
                        <a:rPr lang="en-US" sz="1600" dirty="0"/>
                        <a:t>,</a:t>
                      </a:r>
                      <a:r>
                        <a:rPr lang="en-IL" sz="1600" dirty="0"/>
                        <a:t>188</a:t>
                      </a:r>
                    </a:p>
                  </a:txBody>
                  <a:tcPr anchor="ctr"/>
                </a:tc>
                <a:tc>
                  <a:txBody>
                    <a:bodyPr/>
                    <a:lstStyle/>
                    <a:p>
                      <a:pPr algn="ctr"/>
                      <a:r>
                        <a:rPr lang="en-IL" sz="1600" dirty="0"/>
                        <a:t>1699</a:t>
                      </a:r>
                      <a:endParaRPr sz="1600" dirty="0"/>
                    </a:p>
                  </a:txBody>
                  <a:tcPr anchor="ctr"/>
                </a:tc>
                <a:tc>
                  <a:txBody>
                    <a:bodyPr/>
                    <a:lstStyle/>
                    <a:p>
                      <a:pPr algn="ctr"/>
                      <a:r>
                        <a:rPr lang="en-IL" sz="1600" dirty="0"/>
                        <a:t>0.0854%</a:t>
                      </a:r>
                      <a:endParaRPr sz="1600" dirty="0"/>
                    </a:p>
                  </a:txBody>
                  <a:tcPr anchor="ctr"/>
                </a:tc>
                <a:extLst>
                  <a:ext uri="{0D108BD9-81ED-4DB2-BD59-A6C34878D82A}">
                    <a16:rowId xmlns:a16="http://schemas.microsoft.com/office/drawing/2014/main" val="10002"/>
                  </a:ext>
                </a:extLst>
              </a:tr>
              <a:tr h="365494">
                <a:tc>
                  <a:txBody>
                    <a:bodyPr/>
                    <a:lstStyle/>
                    <a:p>
                      <a:pPr algn="ctr"/>
                      <a:r>
                        <a:rPr lang="en-IL" sz="1600" dirty="0"/>
                        <a:t>2013</a:t>
                      </a:r>
                      <a:endParaRPr sz="1600" dirty="0"/>
                    </a:p>
                  </a:txBody>
                  <a:tcPr anchor="ctr"/>
                </a:tc>
                <a:tc>
                  <a:txBody>
                    <a:bodyPr/>
                    <a:lstStyle/>
                    <a:p>
                      <a:pPr algn="ctr"/>
                      <a:r>
                        <a:rPr lang="en-IL" sz="1600" dirty="0"/>
                        <a:t>2</a:t>
                      </a:r>
                      <a:r>
                        <a:rPr lang="en-US" sz="1600" dirty="0"/>
                        <a:t>,</a:t>
                      </a:r>
                      <a:r>
                        <a:rPr lang="en-IL" sz="1600" dirty="0"/>
                        <a:t>030</a:t>
                      </a:r>
                      <a:r>
                        <a:rPr lang="en-US" sz="1600" dirty="0"/>
                        <a:t>,</a:t>
                      </a:r>
                      <a:r>
                        <a:rPr lang="en-IL" sz="1600" dirty="0"/>
                        <a:t>785</a:t>
                      </a:r>
                      <a:endParaRPr sz="1600" dirty="0"/>
                    </a:p>
                  </a:txBody>
                  <a:tcPr anchor="ctr"/>
                </a:tc>
                <a:tc>
                  <a:txBody>
                    <a:bodyPr/>
                    <a:lstStyle/>
                    <a:p>
                      <a:pPr algn="ctr"/>
                      <a:r>
                        <a:rPr lang="en-IL" sz="1600" dirty="0"/>
                        <a:t>1694</a:t>
                      </a:r>
                      <a:endParaRPr sz="1600" dirty="0"/>
                    </a:p>
                  </a:txBody>
                  <a:tcPr anchor="ctr"/>
                </a:tc>
                <a:tc>
                  <a:txBody>
                    <a:bodyPr/>
                    <a:lstStyle/>
                    <a:p>
                      <a:pPr algn="ctr"/>
                      <a:r>
                        <a:rPr lang="en-IL" sz="1600" dirty="0"/>
                        <a:t>0.0834%</a:t>
                      </a:r>
                      <a:endParaRPr sz="1600" dirty="0"/>
                    </a:p>
                  </a:txBody>
                  <a:tcPr anchor="ctr"/>
                </a:tc>
                <a:extLst>
                  <a:ext uri="{0D108BD9-81ED-4DB2-BD59-A6C34878D82A}">
                    <a16:rowId xmlns:a16="http://schemas.microsoft.com/office/drawing/2014/main" val="1104756998"/>
                  </a:ext>
                </a:extLst>
              </a:tr>
              <a:tr h="437257">
                <a:tc>
                  <a:txBody>
                    <a:bodyPr/>
                    <a:lstStyle/>
                    <a:p>
                      <a:pPr algn="ctr"/>
                      <a:r>
                        <a:rPr lang="en-IL" sz="1600" dirty="0"/>
                        <a:t>2014</a:t>
                      </a:r>
                      <a:endParaRPr sz="1600" dirty="0"/>
                    </a:p>
                  </a:txBody>
                  <a:tcPr anchor="ctr"/>
                </a:tc>
                <a:tc>
                  <a:txBody>
                    <a:bodyPr/>
                    <a:lstStyle/>
                    <a:p>
                      <a:pPr algn="ctr"/>
                      <a:r>
                        <a:rPr lang="en-US" sz="1600" dirty="0"/>
                        <a:t>2,070,562</a:t>
                      </a:r>
                    </a:p>
                  </a:txBody>
                  <a:tcPr anchor="ctr"/>
                </a:tc>
                <a:tc>
                  <a:txBody>
                    <a:bodyPr/>
                    <a:lstStyle/>
                    <a:p>
                      <a:pPr algn="ctr"/>
                      <a:r>
                        <a:rPr lang="en-IL" sz="1600" dirty="0"/>
                        <a:t>1733</a:t>
                      </a:r>
                    </a:p>
                  </a:txBody>
                  <a:tcPr anchor="ctr"/>
                </a:tc>
                <a:tc>
                  <a:txBody>
                    <a:bodyPr/>
                    <a:lstStyle/>
                    <a:p>
                      <a:pPr algn="ctr"/>
                      <a:r>
                        <a:rPr lang="en-IL" sz="1600" dirty="0"/>
                        <a:t>0.0837%</a:t>
                      </a:r>
                      <a:endParaRPr sz="1600" dirty="0"/>
                    </a:p>
                  </a:txBody>
                  <a:tcPr anchor="ctr"/>
                </a:tc>
                <a:extLst>
                  <a:ext uri="{0D108BD9-81ED-4DB2-BD59-A6C34878D82A}">
                    <a16:rowId xmlns:a16="http://schemas.microsoft.com/office/drawing/2014/main" val="2688572870"/>
                  </a:ext>
                </a:extLst>
              </a:tr>
              <a:tr h="437257">
                <a:tc>
                  <a:txBody>
                    <a:bodyPr/>
                    <a:lstStyle/>
                    <a:p>
                      <a:pPr algn="ctr"/>
                      <a:r>
                        <a:rPr lang="en-IL" sz="1600" dirty="0"/>
                        <a:t>2015</a:t>
                      </a:r>
                      <a:endParaRPr sz="1600" dirty="0"/>
                    </a:p>
                  </a:txBody>
                  <a:tcPr anchor="ctr"/>
                </a:tc>
                <a:tc>
                  <a:txBody>
                    <a:bodyPr/>
                    <a:lstStyle/>
                    <a:p>
                      <a:pPr algn="ctr"/>
                      <a:r>
                        <a:rPr lang="en-IL" sz="1600" dirty="0"/>
                        <a:t>2</a:t>
                      </a:r>
                      <a:r>
                        <a:rPr lang="en-US" sz="1600" dirty="0"/>
                        <a:t>,</a:t>
                      </a:r>
                      <a:r>
                        <a:rPr lang="en-IL" sz="1600" dirty="0"/>
                        <a:t>110</a:t>
                      </a:r>
                      <a:r>
                        <a:rPr lang="en-US" sz="1600" dirty="0"/>
                        <a:t>,</a:t>
                      </a:r>
                      <a:r>
                        <a:rPr lang="en-IL" sz="1600" dirty="0"/>
                        <a:t>721</a:t>
                      </a:r>
                      <a:endParaRPr sz="1600" dirty="0"/>
                    </a:p>
                  </a:txBody>
                  <a:tcPr anchor="ctr"/>
                </a:tc>
                <a:tc>
                  <a:txBody>
                    <a:bodyPr/>
                    <a:lstStyle/>
                    <a:p>
                      <a:pPr algn="ctr"/>
                      <a:r>
                        <a:rPr lang="en-IL" sz="1600" dirty="0"/>
                        <a:t>1697</a:t>
                      </a:r>
                      <a:endParaRPr sz="1600" dirty="0"/>
                    </a:p>
                  </a:txBody>
                  <a:tcPr anchor="ctr"/>
                </a:tc>
                <a:tc>
                  <a:txBody>
                    <a:bodyPr/>
                    <a:lstStyle/>
                    <a:p>
                      <a:pPr algn="ctr"/>
                      <a:r>
                        <a:rPr lang="en-IL" sz="1600" dirty="0"/>
                        <a:t>0.0804%</a:t>
                      </a:r>
                      <a:endParaRPr sz="1600" dirty="0"/>
                    </a:p>
                  </a:txBody>
                  <a:tcPr anchor="ctr"/>
                </a:tc>
                <a:extLst>
                  <a:ext uri="{0D108BD9-81ED-4DB2-BD59-A6C34878D82A}">
                    <a16:rowId xmlns:a16="http://schemas.microsoft.com/office/drawing/2014/main" val="4161772699"/>
                  </a:ext>
                </a:extLst>
              </a:tr>
              <a:tr h="437257">
                <a:tc>
                  <a:txBody>
                    <a:bodyPr/>
                    <a:lstStyle/>
                    <a:p>
                      <a:pPr algn="ctr"/>
                      <a:r>
                        <a:rPr lang="en-IL" sz="1600" dirty="0"/>
                        <a:t>2016</a:t>
                      </a:r>
                    </a:p>
                  </a:txBody>
                  <a:tcPr anchor="ctr"/>
                </a:tc>
                <a:tc>
                  <a:txBody>
                    <a:bodyPr/>
                    <a:lstStyle/>
                    <a:p>
                      <a:pPr algn="ctr"/>
                      <a:r>
                        <a:rPr lang="en-IL" sz="1600" dirty="0"/>
                        <a:t>2</a:t>
                      </a:r>
                      <a:r>
                        <a:rPr lang="en-US" sz="1600" dirty="0"/>
                        <a:t>,</a:t>
                      </a:r>
                      <a:r>
                        <a:rPr lang="en-IL" sz="1600" dirty="0"/>
                        <a:t>150</a:t>
                      </a:r>
                      <a:r>
                        <a:rPr lang="en-US" sz="1600" dirty="0"/>
                        <a:t>,</a:t>
                      </a:r>
                      <a:r>
                        <a:rPr lang="en-IL" sz="1600" dirty="0"/>
                        <a:t>096</a:t>
                      </a:r>
                    </a:p>
                  </a:txBody>
                  <a:tcPr anchor="ctr"/>
                </a:tc>
                <a:tc>
                  <a:txBody>
                    <a:bodyPr/>
                    <a:lstStyle/>
                    <a:p>
                      <a:pPr algn="ctr"/>
                      <a:r>
                        <a:rPr lang="en-IL" sz="1600" dirty="0"/>
                        <a:t>1798</a:t>
                      </a:r>
                      <a:endParaRPr sz="1600" dirty="0"/>
                    </a:p>
                  </a:txBody>
                  <a:tcPr anchor="ctr"/>
                </a:tc>
                <a:tc>
                  <a:txBody>
                    <a:bodyPr/>
                    <a:lstStyle/>
                    <a:p>
                      <a:pPr algn="ctr"/>
                      <a:r>
                        <a:rPr lang="en-IL" sz="1600" dirty="0"/>
                        <a:t>0.0836%</a:t>
                      </a:r>
                      <a:endParaRPr sz="1600" dirty="0"/>
                    </a:p>
                  </a:txBody>
                  <a:tcPr anchor="ctr"/>
                </a:tc>
                <a:extLst>
                  <a:ext uri="{0D108BD9-81ED-4DB2-BD59-A6C34878D82A}">
                    <a16:rowId xmlns:a16="http://schemas.microsoft.com/office/drawing/2014/main" val="1762778879"/>
                  </a:ext>
                </a:extLst>
              </a:tr>
              <a:tr h="437257">
                <a:tc>
                  <a:txBody>
                    <a:bodyPr/>
                    <a:lstStyle/>
                    <a:p>
                      <a:pPr algn="ctr"/>
                      <a:r>
                        <a:rPr lang="en-IL" sz="1600" dirty="0"/>
                        <a:t>2017</a:t>
                      </a:r>
                      <a:endParaRPr sz="1600" dirty="0"/>
                    </a:p>
                  </a:txBody>
                  <a:tcPr anchor="ctr"/>
                </a:tc>
                <a:tc>
                  <a:txBody>
                    <a:bodyPr/>
                    <a:lstStyle/>
                    <a:p>
                      <a:pPr algn="ctr"/>
                      <a:r>
                        <a:rPr lang="en-IL" sz="1600" dirty="0"/>
                        <a:t>2</a:t>
                      </a:r>
                      <a:r>
                        <a:rPr lang="en-US" sz="1600" dirty="0"/>
                        <a:t>,</a:t>
                      </a:r>
                      <a:r>
                        <a:rPr lang="en-IL" sz="1600" dirty="0"/>
                        <a:t>191</a:t>
                      </a:r>
                      <a:r>
                        <a:rPr lang="en-US" sz="1600" dirty="0"/>
                        <a:t>,</a:t>
                      </a:r>
                      <a:r>
                        <a:rPr lang="en-IL" sz="1600" dirty="0"/>
                        <a:t>646</a:t>
                      </a:r>
                      <a:endParaRPr sz="1600" dirty="0"/>
                    </a:p>
                  </a:txBody>
                  <a:tcPr anchor="ctr"/>
                </a:tc>
                <a:tc>
                  <a:txBody>
                    <a:bodyPr/>
                    <a:lstStyle/>
                    <a:p>
                      <a:pPr algn="ctr"/>
                      <a:r>
                        <a:rPr lang="en-IL" sz="1600" dirty="0"/>
                        <a:t>1780</a:t>
                      </a:r>
                      <a:endParaRPr sz="1600" dirty="0"/>
                    </a:p>
                  </a:txBody>
                  <a:tcPr anchor="ctr"/>
                </a:tc>
                <a:tc>
                  <a:txBody>
                    <a:bodyPr/>
                    <a:lstStyle/>
                    <a:p>
                      <a:pPr algn="ctr"/>
                      <a:r>
                        <a:rPr lang="en-IL" sz="1600" dirty="0"/>
                        <a:t>0.0812% </a:t>
                      </a:r>
                      <a:endParaRPr sz="1600" dirty="0"/>
                    </a:p>
                  </a:txBody>
                  <a:tcPr anchor="ctr"/>
                </a:tc>
                <a:extLst>
                  <a:ext uri="{0D108BD9-81ED-4DB2-BD59-A6C34878D82A}">
                    <a16:rowId xmlns:a16="http://schemas.microsoft.com/office/drawing/2014/main" val="10003"/>
                  </a:ext>
                </a:extLst>
              </a:tr>
              <a:tr h="437257">
                <a:tc>
                  <a:txBody>
                    <a:bodyPr/>
                    <a:lstStyle/>
                    <a:p>
                      <a:pPr algn="ctr"/>
                      <a:r>
                        <a:rPr lang="en-IL" sz="1600" dirty="0"/>
                        <a:t>2018</a:t>
                      </a:r>
                      <a:endParaRPr sz="1600" dirty="0"/>
                    </a:p>
                  </a:txBody>
                  <a:tcPr anchor="ctr"/>
                </a:tc>
                <a:tc>
                  <a:txBody>
                    <a:bodyPr/>
                    <a:lstStyle/>
                    <a:p>
                      <a:pPr algn="ctr"/>
                      <a:r>
                        <a:rPr lang="en-IL" sz="1600" dirty="0"/>
                        <a:t>2</a:t>
                      </a:r>
                      <a:r>
                        <a:rPr lang="en-US" sz="1600" dirty="0"/>
                        <a:t>,</a:t>
                      </a:r>
                      <a:r>
                        <a:rPr lang="en-IL" sz="1600" dirty="0"/>
                        <a:t>229</a:t>
                      </a:r>
                      <a:r>
                        <a:rPr lang="en-US" sz="1600" dirty="0"/>
                        <a:t>,</a:t>
                      </a:r>
                      <a:r>
                        <a:rPr lang="en-IL" sz="1600" dirty="0"/>
                        <a:t>702</a:t>
                      </a:r>
                    </a:p>
                  </a:txBody>
                  <a:tcPr anchor="ctr"/>
                </a:tc>
                <a:tc>
                  <a:txBody>
                    <a:bodyPr/>
                    <a:lstStyle/>
                    <a:p>
                      <a:pPr algn="ctr"/>
                      <a:r>
                        <a:rPr lang="en-IL" sz="1600" dirty="0"/>
                        <a:t>1770</a:t>
                      </a:r>
                    </a:p>
                  </a:txBody>
                  <a:tcPr anchor="ctr"/>
                </a:tc>
                <a:tc>
                  <a:txBody>
                    <a:bodyPr/>
                    <a:lstStyle/>
                    <a:p>
                      <a:pPr algn="ctr"/>
                      <a:r>
                        <a:rPr lang="en-IL" sz="1600" dirty="0"/>
                        <a:t>0.0794%</a:t>
                      </a:r>
                      <a:endParaRPr sz="1600" dirty="0"/>
                    </a:p>
                  </a:txBody>
                  <a:tcPr anchor="ctr"/>
                </a:tc>
                <a:extLst>
                  <a:ext uri="{0D108BD9-81ED-4DB2-BD59-A6C34878D82A}">
                    <a16:rowId xmlns:a16="http://schemas.microsoft.com/office/drawing/2014/main" val="1636244436"/>
                  </a:ext>
                </a:extLst>
              </a:tr>
              <a:tr h="437257">
                <a:tc>
                  <a:txBody>
                    <a:bodyPr/>
                    <a:lstStyle/>
                    <a:p>
                      <a:pPr algn="ctr"/>
                      <a:r>
                        <a:rPr lang="en-US" sz="1600" b="1" u="none" dirty="0"/>
                        <a:t>Our data</a:t>
                      </a:r>
                      <a:endParaRPr sz="1600" b="1" u="none" dirty="0"/>
                    </a:p>
                  </a:txBody>
                  <a:tcPr anchor="ctr">
                    <a:solidFill>
                      <a:schemeClr val="bg2">
                        <a:lumMod val="50000"/>
                        <a:alpha val="20000"/>
                      </a:schemeClr>
                    </a:solidFill>
                  </a:tcPr>
                </a:tc>
                <a:tc>
                  <a:txBody>
                    <a:bodyPr/>
                    <a:lstStyle/>
                    <a:p>
                      <a:pPr algn="ctr"/>
                      <a:r>
                        <a:rPr lang="en-IL" sz="1600" b="1" u="none" dirty="0">
                          <a:effectLst/>
                        </a:rPr>
                        <a:t>12</a:t>
                      </a:r>
                      <a:r>
                        <a:rPr lang="en-US" sz="1600" b="1" u="none" dirty="0">
                          <a:effectLst/>
                        </a:rPr>
                        <a:t>,</a:t>
                      </a:r>
                      <a:r>
                        <a:rPr lang="en-IL" sz="1600" b="1" u="none" dirty="0">
                          <a:effectLst/>
                        </a:rPr>
                        <a:t>438</a:t>
                      </a:r>
                      <a:endParaRPr lang="en-IL" sz="1600" b="1" u="none" dirty="0"/>
                    </a:p>
                  </a:txBody>
                  <a:tcPr anchor="ctr">
                    <a:solidFill>
                      <a:schemeClr val="bg2">
                        <a:lumMod val="50000"/>
                        <a:alpha val="20000"/>
                      </a:schemeClr>
                    </a:solidFill>
                  </a:tcPr>
                </a:tc>
                <a:tc>
                  <a:txBody>
                    <a:bodyPr/>
                    <a:lstStyle/>
                    <a:p>
                      <a:pPr algn="ctr"/>
                      <a:r>
                        <a:rPr lang="en-IL" sz="1600" b="1" u="none" dirty="0">
                          <a:effectLst/>
                        </a:rPr>
                        <a:t>19</a:t>
                      </a:r>
                      <a:r>
                        <a:rPr lang="en-US" sz="1600" b="1" u="none" dirty="0">
                          <a:effectLst/>
                        </a:rPr>
                        <a:t>7</a:t>
                      </a:r>
                      <a:endParaRPr lang="en-IL" sz="1600" b="1" u="none" dirty="0"/>
                    </a:p>
                  </a:txBody>
                  <a:tcPr anchor="ctr">
                    <a:solidFill>
                      <a:schemeClr val="bg2">
                        <a:lumMod val="50000"/>
                        <a:alpha val="20000"/>
                      </a:schemeClr>
                    </a:solidFill>
                  </a:tcPr>
                </a:tc>
                <a:tc>
                  <a:txBody>
                    <a:bodyPr/>
                    <a:lstStyle/>
                    <a:p>
                      <a:pPr algn="ctr"/>
                      <a:r>
                        <a:rPr lang="en-IL" sz="1600" b="1" u="none" dirty="0">
                          <a:effectLst/>
                        </a:rPr>
                        <a:t>1.5839%</a:t>
                      </a:r>
                      <a:endParaRPr sz="1600" b="1" u="none" dirty="0"/>
                    </a:p>
                  </a:txBody>
                  <a:tcPr anchor="ctr">
                    <a:solidFill>
                      <a:schemeClr val="bg2">
                        <a:lumMod val="50000"/>
                        <a:alpha val="20000"/>
                      </a:schemeClr>
                    </a:solidFill>
                  </a:tcPr>
                </a:tc>
                <a:extLst>
                  <a:ext uri="{0D108BD9-81ED-4DB2-BD59-A6C34878D82A}">
                    <a16:rowId xmlns:a16="http://schemas.microsoft.com/office/drawing/2014/main" val="2944268091"/>
                  </a:ext>
                </a:extLst>
              </a:tr>
            </a:tbl>
          </a:graphicData>
        </a:graphic>
      </p:graphicFrame>
      <p:sp>
        <p:nvSpPr>
          <p:cNvPr id="7" name="TextBox 6">
            <a:extLst>
              <a:ext uri="{FF2B5EF4-FFF2-40B4-BE49-F238E27FC236}">
                <a16:creationId xmlns:a16="http://schemas.microsoft.com/office/drawing/2014/main" id="{786FE4E2-2E19-7489-5F6C-BF3B3F380F01}"/>
              </a:ext>
            </a:extLst>
          </p:cNvPr>
          <p:cNvSpPr txBox="1"/>
          <p:nvPr/>
        </p:nvSpPr>
        <p:spPr>
          <a:xfrm>
            <a:off x="245176" y="2417114"/>
            <a:ext cx="4231933" cy="3416320"/>
          </a:xfrm>
          <a:prstGeom prst="rect">
            <a:avLst/>
          </a:prstGeom>
          <a:noFill/>
        </p:spPr>
        <p:txBody>
          <a:bodyPr wrap="square">
            <a:spAutoFit/>
          </a:bodyPr>
          <a:lstStyle/>
          <a:p>
            <a:r>
              <a:rPr lang="en-US" dirty="0"/>
              <a:t>According to the Central Bureau of Statistics the data we are dealing with have high death rate.</a:t>
            </a:r>
          </a:p>
          <a:p>
            <a:endParaRPr lang="en-US" dirty="0"/>
          </a:p>
          <a:p>
            <a:r>
              <a:rPr lang="en-US" dirty="0"/>
              <a:t>We decided to use unsupervised learning to classify the risk groups. Unsupervised learning allows us to automatically identify patterns in the data and classify them into risk groups. This is a more efficient way of dealing with data that has a large rate of sick people, as it requires less manual intervention.</a:t>
            </a:r>
            <a:endParaRPr lang="en-IL"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p>
        </p:txBody>
      </p:sp>
      <p:sp>
        <p:nvSpPr>
          <p:cNvPr id="3" name="Content Placeholder 2"/>
          <p:cNvSpPr>
            <a:spLocks noGrp="1"/>
          </p:cNvSpPr>
          <p:nvPr>
            <p:ph sz="half" idx="1"/>
          </p:nvPr>
        </p:nvSpPr>
        <p:spPr/>
        <p:txBody>
          <a:bodyPr/>
          <a:lstStyle/>
          <a:p>
            <a:r>
              <a:rPr lang="en-US" dirty="0"/>
              <a:t>Null including features</a:t>
            </a:r>
          </a:p>
          <a:p>
            <a:r>
              <a:rPr lang="en-US" dirty="0"/>
              <a:t>Categorical features (strings)</a:t>
            </a:r>
          </a:p>
          <a:p>
            <a:r>
              <a:rPr lang="en-US" dirty="0"/>
              <a:t>Dimensions reduction using correlative features</a:t>
            </a:r>
          </a:p>
          <a:p>
            <a:r>
              <a:rPr lang="en-US" dirty="0"/>
              <a:t>Normalize</a:t>
            </a:r>
          </a:p>
          <a:p>
            <a:r>
              <a:rPr lang="en-US" dirty="0"/>
              <a:t>Data balancing </a:t>
            </a:r>
          </a:p>
          <a:p>
            <a:endParaRPr lang="en-US" dirty="0"/>
          </a:p>
          <a:p>
            <a:endParaRPr lang="en-US" dirty="0"/>
          </a:p>
          <a:p>
            <a:endParaRPr lang="en-US"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including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712395112"/>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40F336-EDD9-769C-E04B-8CA94A1A45D9}"/>
              </a:ext>
            </a:extLst>
          </p:cNvPr>
          <p:cNvPicPr>
            <a:picLocks noChangeAspect="1"/>
          </p:cNvPicPr>
          <p:nvPr/>
        </p:nvPicPr>
        <p:blipFill>
          <a:blip r:embed="rId2"/>
          <a:stretch>
            <a:fillRect/>
          </a:stretch>
        </p:blipFill>
        <p:spPr>
          <a:xfrm>
            <a:off x="7181761" y="1380593"/>
            <a:ext cx="4912473" cy="3652554"/>
          </a:xfrm>
          <a:prstGeom prst="rect">
            <a:avLst/>
          </a:prstGeom>
        </p:spPr>
      </p:pic>
      <p:pic>
        <p:nvPicPr>
          <p:cNvPr id="4" name="Picture 3">
            <a:extLst>
              <a:ext uri="{FF2B5EF4-FFF2-40B4-BE49-F238E27FC236}">
                <a16:creationId xmlns:a16="http://schemas.microsoft.com/office/drawing/2014/main" id="{4487EDD3-EDDA-BF35-8E3D-ACDDDE5E6DD4}"/>
              </a:ext>
            </a:extLst>
          </p:cNvPr>
          <p:cNvPicPr>
            <a:picLocks noChangeAspect="1"/>
          </p:cNvPicPr>
          <p:nvPr/>
        </p:nvPicPr>
        <p:blipFill rotWithShape="1">
          <a:blip r:embed="rId3"/>
          <a:srcRect r="49207"/>
          <a:stretch/>
        </p:blipFill>
        <p:spPr>
          <a:xfrm>
            <a:off x="97766" y="190048"/>
            <a:ext cx="4549386" cy="2859389"/>
          </a:xfrm>
          <a:prstGeom prst="rect">
            <a:avLst/>
          </a:prstGeom>
        </p:spPr>
      </p:pic>
      <p:pic>
        <p:nvPicPr>
          <p:cNvPr id="6" name="Picture 5">
            <a:extLst>
              <a:ext uri="{FF2B5EF4-FFF2-40B4-BE49-F238E27FC236}">
                <a16:creationId xmlns:a16="http://schemas.microsoft.com/office/drawing/2014/main" id="{BE40C51E-1191-470F-BDE0-571D6982976E}"/>
              </a:ext>
            </a:extLst>
          </p:cNvPr>
          <p:cNvPicPr>
            <a:picLocks noChangeAspect="1"/>
          </p:cNvPicPr>
          <p:nvPr/>
        </p:nvPicPr>
        <p:blipFill>
          <a:blip r:embed="rId4"/>
          <a:stretch>
            <a:fillRect/>
          </a:stretch>
        </p:blipFill>
        <p:spPr>
          <a:xfrm>
            <a:off x="5369364" y="190048"/>
            <a:ext cx="4805012" cy="2415129"/>
          </a:xfrm>
          <a:prstGeom prst="rect">
            <a:avLst/>
          </a:prstGeom>
        </p:spPr>
      </p:pic>
      <p:pic>
        <p:nvPicPr>
          <p:cNvPr id="16" name="Picture 15">
            <a:extLst>
              <a:ext uri="{FF2B5EF4-FFF2-40B4-BE49-F238E27FC236}">
                <a16:creationId xmlns:a16="http://schemas.microsoft.com/office/drawing/2014/main" id="{AC5F7265-A846-1CFB-7785-5AF1E0C9AA4F}"/>
              </a:ext>
            </a:extLst>
          </p:cNvPr>
          <p:cNvPicPr>
            <a:picLocks noChangeAspect="1"/>
          </p:cNvPicPr>
          <p:nvPr/>
        </p:nvPicPr>
        <p:blipFill>
          <a:blip r:embed="rId5"/>
          <a:stretch>
            <a:fillRect/>
          </a:stretch>
        </p:blipFill>
        <p:spPr>
          <a:xfrm>
            <a:off x="97766" y="3206870"/>
            <a:ext cx="6854302" cy="2221302"/>
          </a:xfrm>
          <a:prstGeom prst="rect">
            <a:avLst/>
          </a:prstGeom>
        </p:spPr>
      </p:pic>
      <p:pic>
        <p:nvPicPr>
          <p:cNvPr id="17" name="Picture 16">
            <a:extLst>
              <a:ext uri="{FF2B5EF4-FFF2-40B4-BE49-F238E27FC236}">
                <a16:creationId xmlns:a16="http://schemas.microsoft.com/office/drawing/2014/main" id="{3985A6E1-807E-F01D-99AC-0107C4CF9E99}"/>
              </a:ext>
            </a:extLst>
          </p:cNvPr>
          <p:cNvPicPr>
            <a:picLocks noChangeAspect="1"/>
          </p:cNvPicPr>
          <p:nvPr/>
        </p:nvPicPr>
        <p:blipFill>
          <a:blip r:embed="rId6"/>
          <a:stretch>
            <a:fillRect/>
          </a:stretch>
        </p:blipFill>
        <p:spPr>
          <a:xfrm>
            <a:off x="97766" y="5953477"/>
            <a:ext cx="10421804" cy="714475"/>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298964" y="-81960"/>
            <a:ext cx="2541917" cy="369332"/>
          </a:xfrm>
          <a:prstGeom prst="rect">
            <a:avLst/>
          </a:prstGeom>
          <a:noFill/>
        </p:spPr>
        <p:txBody>
          <a:bodyPr wrap="square" rtlCol="0">
            <a:spAutoFit/>
          </a:bodyPr>
          <a:lstStyle/>
          <a:p>
            <a:pPr>
              <a:spcBef>
                <a:spcPts val="0"/>
              </a:spcBef>
              <a:spcAft>
                <a:spcPts val="0"/>
              </a:spcAft>
              <a:buClrTx/>
              <a:buSzTx/>
            </a:pPr>
            <a:r>
              <a:rPr lang="en-US" b="1" u="sng" dirty="0">
                <a:effectLst/>
              </a:rPr>
              <a:t>Visualize distribution</a:t>
            </a:r>
            <a:endParaRPr lang="en-IL" b="1" u="sng" dirty="0">
              <a:effectLst/>
            </a:endParaRPr>
          </a:p>
        </p:txBody>
      </p:sp>
      <p:sp>
        <p:nvSpPr>
          <p:cNvPr id="23" name="TextBox 22">
            <a:extLst>
              <a:ext uri="{FF2B5EF4-FFF2-40B4-BE49-F238E27FC236}">
                <a16:creationId xmlns:a16="http://schemas.microsoft.com/office/drawing/2014/main" id="{F8D201A9-5819-9018-9F8C-3AFD25F3BEAE}"/>
              </a:ext>
            </a:extLst>
          </p:cNvPr>
          <p:cNvSpPr txBox="1"/>
          <p:nvPr/>
        </p:nvSpPr>
        <p:spPr>
          <a:xfrm>
            <a:off x="0" y="3064329"/>
            <a:ext cx="2922198" cy="369332"/>
          </a:xfrm>
          <a:prstGeom prst="rect">
            <a:avLst/>
          </a:prstGeom>
          <a:noFill/>
        </p:spPr>
        <p:txBody>
          <a:bodyPr wrap="square">
            <a:spAutoFit/>
          </a:bodyPr>
          <a:lstStyle/>
          <a:p>
            <a:pPr>
              <a:spcBef>
                <a:spcPts val="0"/>
              </a:spcBef>
              <a:spcAft>
                <a:spcPts val="0"/>
              </a:spcAft>
              <a:buClrTx/>
              <a:buSzTx/>
            </a:pPr>
            <a:r>
              <a:rPr lang="en-US" b="1" u="sng" dirty="0">
                <a:effectLst/>
              </a:rPr>
              <a:t>Feature removing</a:t>
            </a:r>
            <a:endParaRPr lang="en-IL" b="1" u="sng" dirty="0">
              <a:effectLst/>
            </a:endParaRPr>
          </a:p>
        </p:txBody>
      </p:sp>
      <p:sp>
        <p:nvSpPr>
          <p:cNvPr id="25" name="TextBox 24">
            <a:extLst>
              <a:ext uri="{FF2B5EF4-FFF2-40B4-BE49-F238E27FC236}">
                <a16:creationId xmlns:a16="http://schemas.microsoft.com/office/drawing/2014/main" id="{1D83AAFF-F113-0105-806F-9B0DBC694A15}"/>
              </a:ext>
            </a:extLst>
          </p:cNvPr>
          <p:cNvSpPr txBox="1"/>
          <p:nvPr/>
        </p:nvSpPr>
        <p:spPr>
          <a:xfrm>
            <a:off x="97766" y="5613089"/>
            <a:ext cx="3048719" cy="369332"/>
          </a:xfrm>
          <a:prstGeom prst="rect">
            <a:avLst/>
          </a:prstGeom>
          <a:noFill/>
        </p:spPr>
        <p:txBody>
          <a:bodyPr wrap="square">
            <a:spAutoFit/>
          </a:bodyPr>
          <a:lstStyle/>
          <a:p>
            <a:pPr>
              <a:spcBef>
                <a:spcPts val="0"/>
              </a:spcBef>
              <a:spcAft>
                <a:spcPts val="0"/>
              </a:spcAft>
              <a:buClrTx/>
              <a:buSzTx/>
            </a:pPr>
            <a:r>
              <a:rPr lang="en-US" b="1" u="sng" dirty="0">
                <a:effectLst/>
              </a:rPr>
              <a:t>Feature filling</a:t>
            </a:r>
            <a:endParaRPr lang="en-IL" b="1" u="sng" dirty="0">
              <a:effectLst/>
            </a:endParaRPr>
          </a:p>
        </p:txBody>
      </p:sp>
    </p:spTree>
    <p:extLst>
      <p:ext uri="{BB962C8B-B14F-4D97-AF65-F5344CB8AC3E}">
        <p14:creationId xmlns:p14="http://schemas.microsoft.com/office/powerpoint/2010/main" val="15038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240469801"/>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B2C28-94BB-1605-8231-7C5FF4D908B6}"/>
              </a:ext>
            </a:extLst>
          </p:cNvPr>
          <p:cNvPicPr>
            <a:picLocks noChangeAspect="1"/>
          </p:cNvPicPr>
          <p:nvPr/>
        </p:nvPicPr>
        <p:blipFill>
          <a:blip r:embed="rId2"/>
          <a:stretch>
            <a:fillRect/>
          </a:stretch>
        </p:blipFill>
        <p:spPr>
          <a:xfrm>
            <a:off x="582767" y="232458"/>
            <a:ext cx="3428518" cy="3016537"/>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350722" y="13671"/>
            <a:ext cx="3758772" cy="369332"/>
          </a:xfrm>
          <a:prstGeom prst="rect">
            <a:avLst/>
          </a:prstGeom>
          <a:noFill/>
        </p:spPr>
        <p:txBody>
          <a:bodyPr wrap="square" rtlCol="0">
            <a:spAutoFit/>
          </a:bodyPr>
          <a:lstStyle/>
          <a:p>
            <a:pPr>
              <a:spcBef>
                <a:spcPts val="0"/>
              </a:spcBef>
              <a:spcAft>
                <a:spcPts val="0"/>
              </a:spcAft>
              <a:buClrTx/>
              <a:buSzTx/>
            </a:pPr>
            <a:r>
              <a:rPr lang="en-US" b="1" u="sng" dirty="0">
                <a:effectLst/>
              </a:rPr>
              <a:t>Look for numerical discrete mapping</a:t>
            </a:r>
          </a:p>
        </p:txBody>
      </p:sp>
      <p:sp>
        <p:nvSpPr>
          <p:cNvPr id="25" name="TextBox 24">
            <a:extLst>
              <a:ext uri="{FF2B5EF4-FFF2-40B4-BE49-F238E27FC236}">
                <a16:creationId xmlns:a16="http://schemas.microsoft.com/office/drawing/2014/main" id="{1D83AAFF-F113-0105-806F-9B0DBC694A15}"/>
              </a:ext>
            </a:extLst>
          </p:cNvPr>
          <p:cNvSpPr txBox="1"/>
          <p:nvPr/>
        </p:nvSpPr>
        <p:spPr>
          <a:xfrm>
            <a:off x="1107056" y="3879179"/>
            <a:ext cx="3048719" cy="369332"/>
          </a:xfrm>
          <a:prstGeom prst="rect">
            <a:avLst/>
          </a:prstGeom>
          <a:noFill/>
        </p:spPr>
        <p:txBody>
          <a:bodyPr wrap="square">
            <a:spAutoFit/>
          </a:bodyPr>
          <a:lstStyle/>
          <a:p>
            <a:pPr>
              <a:spcBef>
                <a:spcPts val="0"/>
              </a:spcBef>
              <a:spcAft>
                <a:spcPts val="0"/>
              </a:spcAft>
              <a:buClrTx/>
              <a:buSzTx/>
            </a:pPr>
            <a:r>
              <a:rPr lang="en-US" b="1" u="sng" dirty="0">
                <a:effectLst/>
              </a:rPr>
              <a:t>Convert to numerical</a:t>
            </a:r>
          </a:p>
        </p:txBody>
      </p:sp>
      <p:pic>
        <p:nvPicPr>
          <p:cNvPr id="7" name="Picture 6">
            <a:extLst>
              <a:ext uri="{FF2B5EF4-FFF2-40B4-BE49-F238E27FC236}">
                <a16:creationId xmlns:a16="http://schemas.microsoft.com/office/drawing/2014/main" id="{17D5FB3F-2A19-FE16-B54C-D56BC1CF2373}"/>
              </a:ext>
            </a:extLst>
          </p:cNvPr>
          <p:cNvPicPr>
            <a:picLocks noChangeAspect="1"/>
          </p:cNvPicPr>
          <p:nvPr/>
        </p:nvPicPr>
        <p:blipFill>
          <a:blip r:embed="rId3"/>
          <a:stretch>
            <a:fillRect/>
          </a:stretch>
        </p:blipFill>
        <p:spPr>
          <a:xfrm>
            <a:off x="5423547" y="383003"/>
            <a:ext cx="5744377" cy="2210108"/>
          </a:xfrm>
          <a:prstGeom prst="rect">
            <a:avLst/>
          </a:prstGeom>
        </p:spPr>
      </p:pic>
      <p:pic>
        <p:nvPicPr>
          <p:cNvPr id="11" name="Picture 10">
            <a:extLst>
              <a:ext uri="{FF2B5EF4-FFF2-40B4-BE49-F238E27FC236}">
                <a16:creationId xmlns:a16="http://schemas.microsoft.com/office/drawing/2014/main" id="{495A4165-D8DC-3100-AE10-2DA315A11487}"/>
              </a:ext>
            </a:extLst>
          </p:cNvPr>
          <p:cNvPicPr>
            <a:picLocks noChangeAspect="1"/>
          </p:cNvPicPr>
          <p:nvPr/>
        </p:nvPicPr>
        <p:blipFill>
          <a:blip r:embed="rId4"/>
          <a:stretch>
            <a:fillRect/>
          </a:stretch>
        </p:blipFill>
        <p:spPr>
          <a:xfrm>
            <a:off x="351623" y="4420097"/>
            <a:ext cx="5744377" cy="504895"/>
          </a:xfrm>
          <a:prstGeom prst="rect">
            <a:avLst/>
          </a:prstGeom>
        </p:spPr>
      </p:pic>
      <p:pic>
        <p:nvPicPr>
          <p:cNvPr id="13" name="Picture 12">
            <a:extLst>
              <a:ext uri="{FF2B5EF4-FFF2-40B4-BE49-F238E27FC236}">
                <a16:creationId xmlns:a16="http://schemas.microsoft.com/office/drawing/2014/main" id="{D50D84AD-9EAC-7954-EEA8-D0C3FD96AB7B}"/>
              </a:ext>
            </a:extLst>
          </p:cNvPr>
          <p:cNvPicPr>
            <a:picLocks noChangeAspect="1"/>
          </p:cNvPicPr>
          <p:nvPr/>
        </p:nvPicPr>
        <p:blipFill>
          <a:blip r:embed="rId5"/>
          <a:stretch>
            <a:fillRect/>
          </a:stretch>
        </p:blipFill>
        <p:spPr>
          <a:xfrm>
            <a:off x="351623" y="5242129"/>
            <a:ext cx="8697539" cy="514422"/>
          </a:xfrm>
          <a:prstGeom prst="rect">
            <a:avLst/>
          </a:prstGeom>
        </p:spPr>
      </p:pic>
    </p:spTree>
    <p:extLst>
      <p:ext uri="{BB962C8B-B14F-4D97-AF65-F5344CB8AC3E}">
        <p14:creationId xmlns:p14="http://schemas.microsoft.com/office/powerpoint/2010/main" val="20479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lstStyle/>
          <a:p>
            <a:r>
              <a:rPr lang="en-US" dirty="0"/>
              <a:t>Dimensions reduction using correlative features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504</TotalTime>
  <Words>1332</Words>
  <Application>Microsoft Office PowerPoint</Application>
  <PresentationFormat>Widescreen</PresentationFormat>
  <Paragraphs>151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Amasis MT Pro</vt:lpstr>
      <vt:lpstr>-apple-system</vt:lpstr>
      <vt:lpstr>Calibri</vt:lpstr>
      <vt:lpstr>Cambria Math</vt:lpstr>
      <vt:lpstr>Wingdings</vt:lpstr>
      <vt:lpstr>Educational subjects 16x9</vt:lpstr>
      <vt:lpstr>Machine Learning Project Death in 5 years prediction </vt:lpstr>
      <vt:lpstr>Presentation Summary</vt:lpstr>
      <vt:lpstr>Introduction and approach </vt:lpstr>
      <vt:lpstr>Data preprocessing </vt:lpstr>
      <vt:lpstr>Null including features</vt:lpstr>
      <vt:lpstr>PowerPoint Presentation</vt:lpstr>
      <vt:lpstr>Categorical features</vt:lpstr>
      <vt:lpstr>PowerPoint Presentation</vt:lpstr>
      <vt:lpstr>Dimensions reduction using correlative features</vt:lpstr>
      <vt:lpstr>Correlation matrices</vt:lpstr>
      <vt:lpstr>PowerPoint Presentation</vt:lpstr>
      <vt:lpstr>Continuous Dimension Reduction examples</vt:lpstr>
      <vt:lpstr>PowerPoint Presentation</vt:lpstr>
      <vt:lpstr>District Dimension Reduction examples</vt:lpstr>
      <vt:lpstr>PowerPoint Presentation</vt:lpstr>
      <vt:lpstr>PowerPoint Presentation</vt:lpstr>
      <vt:lpstr>Normalization</vt:lpstr>
      <vt:lpstr>Min-Max Normalization</vt:lpstr>
      <vt:lpstr>Data Balancing</vt:lpstr>
      <vt:lpstr>STOME-NC</vt:lpstr>
      <vt:lpstr>Unsupervised Learning</vt:lpstr>
      <vt:lpstr>K Means &amp; Mini Batch K Means </vt:lpstr>
      <vt:lpstr>Gaussian Mixture Model</vt:lpstr>
      <vt:lpstr>Supervised Learning</vt:lpstr>
      <vt:lpstr>Confusion Matrices &amp; Related Rates</vt:lpstr>
      <vt:lpstr>PowerPoint Presentation</vt:lpstr>
      <vt:lpstr>Model Picking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Death in 5 years prediction </dc:title>
  <dc:creator>Tal Rosner</dc:creator>
  <cp:lastModifiedBy>Tal Rosner</cp:lastModifiedBy>
  <cp:revision>14</cp:revision>
  <dcterms:created xsi:type="dcterms:W3CDTF">2023-02-04T11:16:51Z</dcterms:created>
  <dcterms:modified xsi:type="dcterms:W3CDTF">2023-02-06T11:10:41Z</dcterms:modified>
</cp:coreProperties>
</file>